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8D16E2-53F3-4181-B28F-3CA0D31F910C}" v="21" dt="2026-02-18T16:21:39.1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57683" autoAdjust="0"/>
  </p:normalViewPr>
  <p:slideViewPr>
    <p:cSldViewPr snapToGrid="0" snapToObjects="1">
      <p:cViewPr varScale="1">
        <p:scale>
          <a:sx n="84" d="100"/>
          <a:sy n="84" d="100"/>
        </p:scale>
        <p:origin x="239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2586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You’re Frank, age 73. You and your wife Mary agreed to this meeting but you’re not sure what it’s about. You’re a little guarded. When your agent arrives, make small talk about your golf game and your granddaughter’s soccer tournament. You’re warm but watching to see if this feels like a sales pitch.</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Setup Note: </a:t>
            </a:r>
            <a:r>
              <a:rPr lang="en-US" sz="1200" i="1" kern="1200" dirty="0">
                <a:solidFill>
                  <a:schemeClr val="tx1"/>
                </a:solidFill>
                <a:effectLst/>
                <a:latin typeface="+mn-lt"/>
                <a:ea typeface="+mn-ea"/>
                <a:cs typeface="+mn-cs"/>
              </a:rPr>
              <a:t>This is where most agents blow it — they skip the warm-up and jump to business. The warm-up IS the sale.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  YOUR MODEL RESPONSE — HOW THE BEST AGENT HANDLES THIS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PHASE 1 — WARM-UP (5–7 MINUTES):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“Frank, Mary, so good to see you both! How have you been? Frank, are you still getting out on the course?”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[Ask about THEM. Grandkids, trips, hobbies. Listen intently. Be in the moment. No distractions. No phone. This is the single most important thing you do.]</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“That’s great to hear. And how’s the granddaughter’s soccer going? She was just starting that last time we talked, right?”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[Remembering details = trust. Take 5–7 minutes here. Don’t rush it.]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PHASE 2 — MEDICARE RECAP (3–5 MINUTES):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“Well listen, before we get into why I asked to meet today, let me quickly review what we set up for you on the Medicare side. You’re on [their plan], we got that squared away [when], and your coverage is solid. You made great choices and I’m really happy with where you’re at.”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BRIDGE: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“You trusted me with your Medicare, and I took great care of you. Today I want to talk about taking that trust to the next level.”</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PRINCIPLE: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warm-up builds the trust that makes everything else work. The Medicare recap reestablishes your credibility. Together they create the bridge: “You trusted me with this → now trust me with the next thing.” If you skip this, nothing else lands.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You’re Jim, age 69. Your agent just told you your Medicare is solid, so you’re feeling good. When they start talking about “gaps,” get confused: “Wait — you just said my coverage was good. Now you’re telling me there’s a problem? Which is it?” You’re not angry, you’re genuinely confused.</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Setup Note: </a:t>
            </a:r>
            <a:r>
              <a:rPr lang="en-US" sz="1200" i="1" kern="1200" dirty="0">
                <a:solidFill>
                  <a:schemeClr val="tx1"/>
                </a:solidFill>
                <a:effectLst/>
                <a:latin typeface="+mn-lt"/>
                <a:ea typeface="+mn-ea"/>
                <a:cs typeface="+mn-cs"/>
              </a:rPr>
              <a:t>The most critical transition in the entire process. If this feels like a bait-and-switch, you lose the client. If it feels like a natural next step, you’ve got them.</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  YOUR MODEL RESPONSE — HOW THE BEST AGENT HANDLES THIS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FRAMEWORK STATEMENT: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“Jim, great question. Your Medicare coverage IS excellent — for medical needs. But here’s what most people don’t realize: Medicare was designed to cover medical care. There’s a whole category of care called custodial care — things like nursing homes, assisted living, home health aides — that Medicare was never built to cover. Not a dollar. I’m not just helping my clients with Medicare anymore. I do Complete Care Planning®, which means I also look at these non-medical gaps.”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QUESTIONS (ask in sequence):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“Are you aware that Medicare doesn’t provide much coverage at all for long-term care?”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“Have you ever thought about how you would pay for it if you needed it?”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“Have you done any sort of planning for long-term care?”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“Do you have any idea what the costs are?”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POWER STATEMENT #1:</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“Jim, as your Complete Care Advisor, if I see a gap or exposure in your healthcare coverage, wouldn’t you expect me to bring it to your attention and offer a solution?”</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[Pause for agreement — they will say yes. This is a micro-commitment that gives you permission to continue.]</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PRINCIPLE: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You’re not asking permission to talk about LTC — you’re stating it’s your responsibility. The power statements get micro-commitments. “Medical coverage vs. custodial care” is the bridge that eliminates the bait-and-switch feeling.</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You’re Carol, age 72. You’re engaged in the conversation and you understand the custodial care gap. When your agent asks if you have a financial advisor, say yes — you have someone at a big firm who manages your retirement. When they ask if that advisor has ever discussed long-term care planning, pause… think about it… and realize the answer is no. Be visibly surprised by this.</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Setup Note: </a:t>
            </a:r>
            <a:r>
              <a:rPr lang="en-US" sz="1200" i="1" kern="1200" dirty="0">
                <a:solidFill>
                  <a:schemeClr val="tx1"/>
                </a:solidFill>
                <a:effectLst/>
                <a:latin typeface="+mn-lt"/>
                <a:ea typeface="+mn-ea"/>
                <a:cs typeface="+mn-cs"/>
              </a:rPr>
              <a:t>This is the moment that positions you as the ONLY advisor addressing this gap. Let the silence do the work.</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  YOUR MODEL RESPONSE — HOW THE BEST AGENT HANDLES THIS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POSITIONING QUESTION:</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“Carol, let me ask you something. Do you have a financial advisor or retirement planner you’re working with?”</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[She says yes.]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“Okay, great. Have they ever talked to you about your options for long-term care planning?”</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[This is the golden pause. She’ll think about it and realize... no, they haven’t. DO NOT fill this silence. Let the realization land.]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ADDITIONAL POSITIONING:</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“You know Carol, that’s actually very common. No one is helping my clients create a plan for the likelihood of a future long-term care need. Not their financial guy, not their retirement planner. Nobody. And that’s one of the reasons I expanded into Complete Care Planning.”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POWER STATEMENT #2:</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“I believe it is my duty and responsibility as your Complete Care Advisor to address this with you and come up with a plan. Would you agree with that?”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[Pause for agreement. She’ll say yes. Now you have full permission to proceed.]</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PRINCIPLE: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Don’t badmouth the financial advisor. The gap speaks for itself. The realization moment — that NOBODY else has addressed this — is the most powerful positioning tool in the entire process. Power Statement #2 seals it: you’re not asking to sell, you’re fulfilling your duty.</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You’re Gary, age 71. You and your wife Sue are sitting with your agent. You’ve agreed you want to learn more. When the agent starts presenting statistics, react to them — the 70% number surprises you, the costs shock you. Sue, get emotional when family burden comes up. Gary, after the costs page, ask: “So what are our options? What can we actually do about this?”</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Setup Note: </a:t>
            </a:r>
            <a:r>
              <a:rPr lang="en-US" sz="1200" i="1" kern="1200" dirty="0">
                <a:solidFill>
                  <a:schemeClr val="tx1"/>
                </a:solidFill>
                <a:effectLst/>
                <a:latin typeface="+mn-lt"/>
                <a:ea typeface="+mn-ea"/>
                <a:cs typeface="+mn-cs"/>
              </a:rPr>
              <a:t>This is education-based selling. You’re teaching, not pitching. Let the facts create the urgency.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  YOUR MODEL RESPONSE — HOW THE BEST AGENT HANDLES THIS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SET UP THE PRESENTATION:</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“Gary, Sue — think of me like your primary care physician for your healthcare coverage. I’m the one you come to for your day-to-day Medicare needs, and I take great care of you. But just like your doctor — if they found something in your heart they were concerned about, they wouldn’t try to handle it alone. They’d bring in a cardiologist. A specialist. That’s exactly what I do here. I’m part of the Integrity family, and because of that affiliation, I have access to Certified Complete Care Advisors — specialists who design long-term care strategies every single day. My expertise is in Medicare. Theirs is in building the best long-term care plan for your specific situation.”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ASK PERMISSION:</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“Would it be alright with you if we work together to come up with the best plan for you?”</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[They say yes. Now open the flip chart.]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PAGE 1 — THE LTC PROBLEM:</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“Let me show you why this matters. Now, for an individual, 70% of people over 65 will need some form of long-term care. But here’s the number that really matters for the two of you: for a couple, the probability that at LEAST one of you will need care is 91%. That’s almost a guarantee.”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[Let that land. 91% hits differently than 70%.]</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“The average duration is 3 or more years. And the costs are staggering — a nursing home runs about $108,000 a year. A home health aide averages $82,500 a year according to </a:t>
            </a:r>
            <a:r>
              <a:rPr lang="en-US" sz="1200" i="1" kern="1200" dirty="0" err="1">
                <a:solidFill>
                  <a:schemeClr val="tx1"/>
                </a:solidFill>
                <a:effectLst/>
                <a:latin typeface="+mn-lt"/>
                <a:ea typeface="+mn-ea"/>
                <a:cs typeface="+mn-cs"/>
              </a:rPr>
              <a:t>CareScout</a:t>
            </a:r>
            <a:r>
              <a:rPr lang="en-US" sz="1200" i="1" kern="1200" dirty="0">
                <a:solidFill>
                  <a:schemeClr val="tx1"/>
                </a:solidFill>
                <a:effectLst/>
                <a:latin typeface="+mn-lt"/>
                <a:ea typeface="+mn-ea"/>
                <a:cs typeface="+mn-cs"/>
              </a:rPr>
              <a:t> — and that’s actually MORE than assisted living at $75,000. And here’s the kicker on that home health aide number — that $82,500 only covers 44 hours a week. What about nights? What about weekends? You’re either paying more or your family is filling in the gaps. And Medicare covers next to nothing for any of this. Outside of short-term rehab after a hospital stay, you’re on your own.”</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[When Sue gets emotional about family burden, STOP presenting. Acknowledge it: “Sue, this is exactly why I wanted to have this conversation with you. This is about protecting your family.” Then continue.]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[When Gary asks “What are our options?”] “That’s exactly what I want to show you next.” [Continue to Page 2: Traditional Approaches and their problems.]</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PRINCIPLE: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is education-based selling, NOT discovery-based selling. You’re teaching them about a problem they didn’t know they had. Let the facts do the heavy lifting. The 91% couples stat is a game-changer — use it every time you’re sitting with a couple. The home health aide cost being MORE than assisted living is a shock moment. And “44 hours a week — what about nights and weekends?” is the emotional gut punch. When emotions come up, pause and honor them — don’t plow through your presentation.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QUICK REFERENCE — THE FRAMEWORK</a:t>
            </a:r>
            <a:endParaRPr lang="en-US" sz="1200" kern="1200" dirty="0">
              <a:solidFill>
                <a:schemeClr val="tx1"/>
              </a:solidFill>
              <a:effectLst/>
              <a:latin typeface="+mn-lt"/>
              <a:ea typeface="+mn-ea"/>
              <a:cs typeface="+mn-cs"/>
            </a:endParaRPr>
          </a:p>
          <a:p>
            <a:r>
              <a:rPr lang="en-US" sz="1200" b="1" kern="1200">
                <a:solidFill>
                  <a:schemeClr val="tx1"/>
                </a:solidFill>
                <a:effectLst/>
                <a:latin typeface="+mn-lt"/>
                <a:ea typeface="+mn-ea"/>
                <a:cs typeface="+mn-cs"/>
              </a:rPr>
              <a:t>The </a:t>
            </a:r>
            <a:r>
              <a:rPr lang="en-US" sz="1200" b="1" kern="1200" dirty="0">
                <a:solidFill>
                  <a:schemeClr val="tx1"/>
                </a:solidFill>
                <a:effectLst/>
                <a:latin typeface="+mn-lt"/>
                <a:ea typeface="+mn-ea"/>
                <a:cs typeface="+mn-cs"/>
              </a:rPr>
              <a:t>3-Step Reconnect Call</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1. Reconnect — remind them you’re their trusted advisor</a:t>
            </a:r>
          </a:p>
          <a:p>
            <a:r>
              <a:rPr lang="en-US" sz="1200" kern="1200" dirty="0">
                <a:solidFill>
                  <a:schemeClr val="tx1"/>
                </a:solidFill>
                <a:effectLst/>
                <a:latin typeface="+mn-lt"/>
                <a:ea typeface="+mn-ea"/>
                <a:cs typeface="+mn-cs"/>
              </a:rPr>
              <a:t>2. Reveal the gap — Medicare covers next to nothing for custodial care</a:t>
            </a:r>
          </a:p>
          <a:p>
            <a:r>
              <a:rPr lang="en-US" sz="1200" kern="1200" dirty="0">
                <a:solidFill>
                  <a:schemeClr val="tx1"/>
                </a:solidFill>
                <a:effectLst/>
                <a:latin typeface="+mn-lt"/>
                <a:ea typeface="+mn-ea"/>
                <a:cs typeface="+mn-cs"/>
              </a:rPr>
              <a:t>3. Request the appointment — 60–75 minutes for a Complete Care Planning® review</a:t>
            </a:r>
          </a:p>
          <a:p>
            <a:r>
              <a:rPr lang="en-US" sz="1200" b="1" kern="1200" dirty="0">
                <a:solidFill>
                  <a:schemeClr val="tx1"/>
                </a:solidFill>
                <a:effectLst/>
                <a:latin typeface="+mn-lt"/>
                <a:ea typeface="+mn-ea"/>
                <a:cs typeface="+mn-cs"/>
              </a:rPr>
              <a:t>The 5 Common Objections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“I’m all set” → Agree, then differentiate</a:t>
            </a:r>
          </a:p>
          <a:p>
            <a:r>
              <a:rPr lang="en-US" sz="1200" kern="1200" dirty="0">
                <a:solidFill>
                  <a:schemeClr val="tx1"/>
                </a:solidFill>
                <a:effectLst/>
                <a:latin typeface="+mn-lt"/>
                <a:ea typeface="+mn-ea"/>
                <a:cs typeface="+mn-cs"/>
              </a:rPr>
              <a:t>“How much will it cost?” → Empathize, reframe to protection</a:t>
            </a:r>
          </a:p>
          <a:p>
            <a:r>
              <a:rPr lang="en-US" sz="1200" kern="1200" dirty="0">
                <a:solidFill>
                  <a:schemeClr val="tx1"/>
                </a:solidFill>
                <a:effectLst/>
                <a:latin typeface="+mn-lt"/>
                <a:ea typeface="+mn-ea"/>
                <a:cs typeface="+mn-cs"/>
              </a:rPr>
              <a:t>“Why now?” → Transparency + Power Statement #1</a:t>
            </a:r>
          </a:p>
          <a:p>
            <a:r>
              <a:rPr lang="en-US" sz="1200" kern="1200" dirty="0">
                <a:solidFill>
                  <a:schemeClr val="tx1"/>
                </a:solidFill>
                <a:effectLst/>
                <a:latin typeface="+mn-lt"/>
                <a:ea typeface="+mn-ea"/>
                <a:cs typeface="+mn-cs"/>
              </a:rPr>
              <a:t>“I don’t need LTC insurance” → Reposition to LTC Savings Account</a:t>
            </a:r>
          </a:p>
          <a:p>
            <a:r>
              <a:rPr lang="en-US" sz="1200" kern="1200" dirty="0">
                <a:solidFill>
                  <a:schemeClr val="tx1"/>
                </a:solidFill>
                <a:effectLst/>
                <a:latin typeface="+mn-lt"/>
                <a:ea typeface="+mn-ea"/>
                <a:cs typeface="+mn-cs"/>
              </a:rPr>
              <a:t>“I’m busy” → One hook + book the appointment</a:t>
            </a:r>
          </a:p>
          <a:p>
            <a:r>
              <a:rPr lang="en-US" sz="1200" b="1" kern="1200" dirty="0">
                <a:solidFill>
                  <a:schemeClr val="tx1"/>
                </a:solidFill>
                <a:effectLst/>
                <a:latin typeface="+mn-lt"/>
                <a:ea typeface="+mn-ea"/>
                <a:cs typeface="+mn-cs"/>
              </a:rPr>
              <a:t>Power Statement #1</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your Complete Care Advisor, if I see a gap or exposure in your healthcare coverage, wouldn’t you expect me to bring it to your attention and offer a solution?”</a:t>
            </a:r>
          </a:p>
          <a:p>
            <a:r>
              <a:rPr lang="en-US" sz="1200" b="1" kern="1200" dirty="0">
                <a:solidFill>
                  <a:schemeClr val="tx1"/>
                </a:solidFill>
                <a:effectLst/>
                <a:latin typeface="+mn-lt"/>
                <a:ea typeface="+mn-ea"/>
                <a:cs typeface="+mn-cs"/>
              </a:rPr>
              <a:t>Power Statement #2</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 believe it is my duty and responsibility as your Complete Care Advisor to address this with you and come up with a plan. Would you agree with that?”</a:t>
            </a:r>
          </a:p>
          <a:p>
            <a:r>
              <a:rPr lang="en-US" sz="1200" b="1" kern="1200" dirty="0">
                <a:solidFill>
                  <a:schemeClr val="tx1"/>
                </a:solidFill>
                <a:effectLst/>
                <a:latin typeface="+mn-lt"/>
                <a:ea typeface="+mn-ea"/>
                <a:cs typeface="+mn-cs"/>
              </a:rPr>
              <a:t>The 7-Phase First Meeting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1. Warm-Up / Reconnect (5–7 min)</a:t>
            </a:r>
          </a:p>
          <a:p>
            <a:r>
              <a:rPr lang="en-US" sz="1200" kern="1200" dirty="0">
                <a:solidFill>
                  <a:schemeClr val="tx1"/>
                </a:solidFill>
                <a:effectLst/>
                <a:latin typeface="+mn-lt"/>
                <a:ea typeface="+mn-ea"/>
                <a:cs typeface="+mn-cs"/>
              </a:rPr>
              <a:t>2. Medicare Plan Recap (3–5 min)</a:t>
            </a:r>
          </a:p>
          <a:p>
            <a:r>
              <a:rPr lang="en-US" sz="1200" kern="1200" dirty="0">
                <a:solidFill>
                  <a:schemeClr val="tx1"/>
                </a:solidFill>
                <a:effectLst/>
                <a:latin typeface="+mn-lt"/>
                <a:ea typeface="+mn-ea"/>
                <a:cs typeface="+mn-cs"/>
              </a:rPr>
              <a:t>3. Transition to Complete Care Planning (8–10 min)</a:t>
            </a:r>
          </a:p>
          <a:p>
            <a:r>
              <a:rPr lang="en-US" sz="1200" kern="1200" dirty="0">
                <a:solidFill>
                  <a:schemeClr val="tx1"/>
                </a:solidFill>
                <a:effectLst/>
                <a:latin typeface="+mn-lt"/>
                <a:ea typeface="+mn-ea"/>
                <a:cs typeface="+mn-cs"/>
              </a:rPr>
              <a:t>4. Flip Chart Presentation (15–20 min)</a:t>
            </a:r>
          </a:p>
          <a:p>
            <a:r>
              <a:rPr lang="en-US" sz="1200" kern="1200" dirty="0">
                <a:solidFill>
                  <a:schemeClr val="tx1"/>
                </a:solidFill>
                <a:effectLst/>
                <a:latin typeface="+mn-lt"/>
                <a:ea typeface="+mn-ea"/>
                <a:cs typeface="+mn-cs"/>
              </a:rPr>
              <a:t>5. Fact-Finding</a:t>
            </a:r>
          </a:p>
          <a:p>
            <a:r>
              <a:rPr lang="en-US" sz="1200" kern="1200" dirty="0">
                <a:solidFill>
                  <a:schemeClr val="tx1"/>
                </a:solidFill>
                <a:effectLst/>
                <a:latin typeface="+mn-lt"/>
                <a:ea typeface="+mn-ea"/>
                <a:cs typeface="+mn-cs"/>
              </a:rPr>
              <a:t>6. Introduce Partnership Model</a:t>
            </a:r>
          </a:p>
          <a:p>
            <a:r>
              <a:rPr lang="en-US" sz="1200" kern="1200" dirty="0">
                <a:solidFill>
                  <a:schemeClr val="tx1"/>
                </a:solidFill>
                <a:effectLst/>
                <a:latin typeface="+mn-lt"/>
                <a:ea typeface="+mn-ea"/>
                <a:cs typeface="+mn-cs"/>
              </a:rPr>
              <a:t>7. Close / Next Steps</a:t>
            </a:r>
          </a:p>
          <a:p>
            <a:r>
              <a:rPr lang="en-US" sz="1200" b="1" kern="1200" dirty="0">
                <a:solidFill>
                  <a:schemeClr val="tx1"/>
                </a:solidFill>
                <a:effectLst/>
                <a:latin typeface="+mn-lt"/>
                <a:ea typeface="+mn-ea"/>
                <a:cs typeface="+mn-cs"/>
              </a:rPr>
              <a:t>The Key Repositioning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is NOT traditional LTC insurance. Think of it as an LTC Savings Account. It boosts your LTC coverage and gives you tax efficiency. Your money is still yours. Best possible position whether you need care or not.”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You’re Margaret, age 72. Your Medicare agent is calling you — you haven’t heard from them since last AEP. You’re happy to hear from them. You’re chatty and friendly. When they bring up something new, you’re curious but you say: “Oh, I thought you were just calling to check in on my Medicare!”</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Setup Note: </a:t>
            </a:r>
            <a:r>
              <a:rPr lang="en-US" sz="1200" i="1" kern="1200" dirty="0">
                <a:solidFill>
                  <a:schemeClr val="tx1"/>
                </a:solidFill>
                <a:effectLst/>
                <a:latin typeface="+mn-lt"/>
                <a:ea typeface="+mn-ea"/>
                <a:cs typeface="+mn-cs"/>
              </a:rPr>
              <a:t>This is the easy one — a warm client who just needs a smooth transition from small talk to business.</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  YOUR MODEL RESPONSE — HOW THE BEST AGENT HANDLES THIS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RECONNECT: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“Hi Margaret! It’s [Name]. How are you doing? How are the grandkids?”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[Let her talk. Be present. Don’t rush this — the warm-up IS the work.]</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PIVOT: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“Well Margaret, I actually am checking in on your Medicare — and everything looks great. You made great choices and your coverage is solid. But the reason I’m calling is I’ve got some exciting news. I’ve expanded what I do for my clients. I’m still your Medicare advisor, but I’ve become a Complete Care Advisor, which means I now do Complete Care Planning®.”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REVEAL THE GAP:</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“Basically, I help my clients address gaps that Medicare doesn’t cover — specifically custodial care, which is long-term care. Are you aware that Medicare covers next to nothing for custodial care?”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[Pause. Let the surprise land. Most clients have no idea.]</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“Right, most people don’t know that. And that’s exactly why I’m calling. I’d like to sit down with you for about an hour and walk you through a simple strategy we have to address this gap. How does [day/time] work for you?”</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PRINCIPLE: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3-step outreach: Reconnect → Reveal the gap → Request the appointment. Don’t skip step 1. The relationship warmth is what makes steps 2 and 3 work.</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You’re Bill, age 68. You’re a no-nonsense guy. When your agent calls and starts talking about something new, you cut them off: “Appreciate the call, but I’m all set with my Medicare. We already took care of all that.” If they keep pushing Medicare, you’re done. But if they show you this is something different, you’ll listen.</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Setup Note: </a:t>
            </a:r>
            <a:r>
              <a:rPr lang="en-US" sz="1200" i="1" kern="1200" dirty="0">
                <a:solidFill>
                  <a:schemeClr val="tx1"/>
                </a:solidFill>
                <a:effectLst/>
                <a:latin typeface="+mn-lt"/>
                <a:ea typeface="+mn-ea"/>
                <a:cs typeface="+mn-cs"/>
              </a:rPr>
              <a:t>This is the most common objection agents will face. The key is to AGREE with it, not fight it.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  YOUR MODEL RESPONSE — HOW THE BEST AGENT HANDLES THIS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AGREE WITH THE OBJECTION:</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“Bill, you’re absolutely right — you ARE all set with your Medicare. We did a great job setting that up and your coverage is solid. That’s actually not why I’m calling.”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DIFFERENTIATE: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“The reason I’m reaching out is I’ve expanded what I do for my clients. I’m still your Medicare advisor, but I now do Complete Care Planning®, which means I look at gaps that Medicare doesn’t cover — specifically custodial care. This has nothing to do with your Medicare plan. This is about a completely different exposure that Medicare was never designed to address.”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HOOK:</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“Are you aware that Medicare covers next to nothing for custodial care? If you or your wife ever needed long-term care — a nursing home, assisted living, even a home health aide — Medicare covers very little to nothing for that. They’ll cover some short-term rehab after a hospital stay, but actual long-term custodial care? You’re on your own.”</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[Let that sink in.]</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“I’d like to sit down with you for about an hour to walk you through a simple strategy to address this. How does [day/time] work?”</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PRINCIPLE: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Never argue with “I’m all set.” Agree, validate, then pivot: “You’re right about Medicare. This is about something Medicare was never built to cover.” The word “different” is your best friend.</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You’re Linda, age 74. You’re on a fixed income and you’re immediately worried about money. The second your agent mentions anything new, you say: “Well, how much is this going to cost me? I’m on a fixed income, I can’t afford anything else.” You’re not mean — you’re scared.</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Setup Note: </a:t>
            </a:r>
            <a:r>
              <a:rPr lang="en-US" sz="1200" i="1" kern="1200" dirty="0">
                <a:solidFill>
                  <a:schemeClr val="tx1"/>
                </a:solidFill>
                <a:effectLst/>
                <a:latin typeface="+mn-lt"/>
                <a:ea typeface="+mn-ea"/>
                <a:cs typeface="+mn-cs"/>
              </a:rPr>
              <a:t>The premature cost question. The goal is the APPOINTMENT, not the close. Never quote numbers on a reconnect call.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  YOUR MODEL RESPONSE — HOW THE BEST AGENT HANDLES THIS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EMPATHIZE FIRST: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“Linda, I completely understand. And I would never want to put you in a position that doesn’t make sense financially. That’s actually the whole reason I’m calling.”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REFRAME AROUND PROTECTION:</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“This isn’t about spending more money. This is about making sure the money you’ve already saved — everything you’ve worked for your whole life — is actually protected. Right now, if you ever needed long-term care, Medicare would pay very little to nothing. That means your savings, your home, everything you’ve built could be at risk.”</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REDIRECT TO THE APPOINTMENT: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“What I’d like to do is sit down with you for about an hour — no cost, no obligation — and just walk you through what this exposure looks like and what options exist. You’ll have all the information you need to make the best decision for yourself. Fair enough?”</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PRINCIPLE: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Never quote numbers on the reconnect call. The cost question is really a fear question. Address the fear (losing what they have), not the price. Pivot from “cost” to “protection.” The appointment is the only goal.</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You’re Robert, age 70. You’re analytical and skeptical. When your agent says they’ve “expanded,” you don’t buy it. Push back: “You’ve been my Medicare agent for 3 years and never mentioned this. Why now? What’s in this for you? Are you just trying to sell me something else?”</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Setup Note: </a:t>
            </a:r>
            <a:r>
              <a:rPr lang="en-US" sz="1200" i="1" kern="1200" dirty="0">
                <a:solidFill>
                  <a:schemeClr val="tx1"/>
                </a:solidFill>
                <a:effectLst/>
                <a:latin typeface="+mn-lt"/>
                <a:ea typeface="+mn-ea"/>
                <a:cs typeface="+mn-cs"/>
              </a:rPr>
              <a:t>The skeptic. These clients actually become your BEST clients if you handle this with transparency.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  YOUR MODEL RESPONSE — HOW THE BEST AGENT HANDLES THIS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DON’T GET DEFENSIVE — LEAN INTO IT: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“Robert, that’s a great question and I respect you for asking it. Here’s the honest truth: for years I’ve been focused on making sure my clients have the best Medicare coverage possible. And I’m good at that. But I realized I was only helping you with half the picture.”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HONEST PIVOT: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“The reality is, Medicare was never designed to cover custodial care — long-term care. And I was sending my clients out the door with a great Medicare plan but completely exposed to what could be a $100,000-a-year problem. That didn’t sit right with me. So I partnered with certified specialists and expanded into Complete Care Planning® so I could address the full picture.”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POWER STATEMENT #1:</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“As your advisor, if I see a gap or exposure in your coverage, wouldn’t you expect me to bring it to your attention and offer a solution?”</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[Pause. Let him answer. He’ll say yes.]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“That’s exactly what I’m doing. I’d like to sit down for about an hour and walk you through this. How does [day/time] work?”</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PRINCIPLE: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Transparency beats technique every time with analytical clients. Admit you weren’t doing this before. Explain why you are now. The honesty IS the close. Power Statement #1 reframes the call from a sales pitch to a duty of care.</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You’re Diane, age 71. You looked at LTC insurance years ago and hated it — too expensive, use-it-or-lose-it. The moment your agent mentions long-term care, shut it down: “Oh no, I looked into that years ago. Way too expensive. Besides, I’m healthy and my kids will take care of me if I ever need anything.”</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Setup Note: </a:t>
            </a:r>
            <a:r>
              <a:rPr lang="en-US" sz="1200" i="1" kern="1200" dirty="0">
                <a:solidFill>
                  <a:schemeClr val="tx1"/>
                </a:solidFill>
                <a:effectLst/>
                <a:latin typeface="+mn-lt"/>
                <a:ea typeface="+mn-ea"/>
                <a:cs typeface="+mn-cs"/>
              </a:rPr>
              <a:t>The LTC dismissal. She’s not rejecting the concept — she’s rejecting TRADITIONAL LTC insurance. Reposition.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  YOUR MODEL RESPONSE — HOW THE BEST AGENT HANDLES THIS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VALIDATE HER EXPERIENCE: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“Diane, I hear you, and honestly, you’re not wrong. Traditional long-term care insurance IS expensive, and a lot of people don’t like the use-it-or-lose-it aspect. I wouldn’t be calling you about that.”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REPOSITION — THIS IS DIFFERENT: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“What I’m talking about is completely different. It’s not traditional LTC insurance. Think of it more like an LTC Savings Account — you’re repositioning money you already have into a strategy that boosts your LTC benefit and gives you tax efficiency specifically for long-term care needs. But here’s the key: if you never need care, the money is still yours. It doesn’t go away. It protects your family either way.”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STATISTIC THAT OPENS THE DOOR:</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“And Diane, I know you’re healthy and that’s wonderful. But the data shows that 70% of people over 65 will need some form of long-term care. This isn’t about whether it will happen — it’s about making sure you’re in the best possible position whether you need care or not.”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“All I’m asking for is about an hour to walk you through how this works. If it’s not for you, no hard feelings. Fair enough?”</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PRINCIPLE: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Never argue about whether they’ll need care. Never push against “my kids will take care of me.” Instead, reposition: This is NOT LTC insurance. The money is still theirs. “Best possible position whether you need care or not” neutralizes the objection completely.</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You’re Tom, age 67. You just answered the phone but you’re running out the door. Be impatient: “Hey, yeah, hey listen I’m actually on my way out — can you make it quick? What do you need?” Every 15 seconds, remind them you have to go.</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Setup Note: </a:t>
            </a:r>
            <a:r>
              <a:rPr lang="en-US" sz="1200" i="1" kern="1200" dirty="0">
                <a:solidFill>
                  <a:schemeClr val="tx1"/>
                </a:solidFill>
                <a:effectLst/>
                <a:latin typeface="+mn-lt"/>
                <a:ea typeface="+mn-ea"/>
                <a:cs typeface="+mn-cs"/>
              </a:rPr>
              <a:t>You have 90 seconds. Don’t try to deliver the full script. Plant the seed, book the appointment, get off the phone.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  YOUR MODEL RESPONSE — HOW THE BEST AGENT HANDLES THIS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RESPECT THE TIME:</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“Tom, I totally get it — I won’t keep you. I literally just need 30 seconds.”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ONE CONCISE HOOK:</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“I’ve expanded what I do for my clients beyond Medicare. Quick question: did you know that Medicare covers next to nothing for custodial care? Not nursing homes, not assisted living, not home health aides — outside of short-term rehab after a hospital stay, you’re completely uncovered.”</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[Pause — even a busy person will react to this.]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BOOK AND GO:</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“I don’t want to take your time right now. But I really think we need to sit down for about an hour so I can walk you through a strategy to address this gap. I can come to you. What day works better this week — Tuesday or Thursday?”</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[Give two specific options, not open-ended. Makes it easy to say yes.]</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PRINCIPLE: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Less is more with rushed clients. Don’t fight the energy — match it. One powerful sentence about the gap, then pivot straight to booking. The “Tuesday or Thursday” close gives them an easy decision instead of asking them to think.</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244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897B"/>
          </a:solidFill>
          <a:ln/>
        </p:spPr>
        <p:txBody>
          <a:bodyPr/>
          <a:lstStyle/>
          <a:p>
            <a:endParaRPr lang="en-US"/>
          </a:p>
        </p:txBody>
      </p:sp>
      <p:sp>
        <p:nvSpPr>
          <p:cNvPr id="3" name="Text 1"/>
          <p:cNvSpPr/>
          <p:nvPr/>
        </p:nvSpPr>
        <p:spPr>
          <a:xfrm>
            <a:off x="731520" y="914400"/>
            <a:ext cx="7680960" cy="1463040"/>
          </a:xfrm>
          <a:prstGeom prst="rect">
            <a:avLst/>
          </a:prstGeom>
          <a:noFill/>
          <a:ln/>
        </p:spPr>
        <p:txBody>
          <a:bodyPr wrap="square" rtlCol="0" anchor="t"/>
          <a:lstStyle/>
          <a:p>
            <a:pPr marL="0" indent="0" algn="l">
              <a:buNone/>
            </a:pPr>
            <a:r>
              <a:rPr lang="en-US" sz="3800" b="1" kern="0" spc="300" dirty="0">
                <a:solidFill>
                  <a:srgbClr val="FFFFFF"/>
                </a:solidFill>
                <a:latin typeface="Arial Black" pitchFamily="34" charset="0"/>
                <a:ea typeface="Arial Black" pitchFamily="34" charset="-122"/>
                <a:cs typeface="Arial Black" pitchFamily="34" charset="-120"/>
              </a:rPr>
              <a:t>AMP MEDICARE PLANNING</a:t>
            </a:r>
            <a:endParaRPr lang="en-US" sz="3800" dirty="0"/>
          </a:p>
          <a:p>
            <a:pPr marL="0" indent="0" algn="l">
              <a:buNone/>
            </a:pPr>
            <a:r>
              <a:rPr lang="en-US" sz="3800" b="1" kern="0" spc="300" dirty="0">
                <a:solidFill>
                  <a:srgbClr val="00897B"/>
                </a:solidFill>
                <a:latin typeface="Arial Black" pitchFamily="34" charset="0"/>
                <a:ea typeface="Arial Black" pitchFamily="34" charset="-122"/>
                <a:cs typeface="Arial Black" pitchFamily="34" charset="-120"/>
              </a:rPr>
              <a:t>BOOTCAMP</a:t>
            </a:r>
            <a:endParaRPr lang="en-US" sz="3800" dirty="0"/>
          </a:p>
        </p:txBody>
      </p:sp>
      <p:sp>
        <p:nvSpPr>
          <p:cNvPr id="4" name="Text 2"/>
          <p:cNvSpPr/>
          <p:nvPr/>
        </p:nvSpPr>
        <p:spPr>
          <a:xfrm>
            <a:off x="731520" y="2743200"/>
            <a:ext cx="7680960" cy="548640"/>
          </a:xfrm>
          <a:prstGeom prst="rect">
            <a:avLst/>
          </a:prstGeom>
          <a:noFill/>
          <a:ln/>
        </p:spPr>
        <p:txBody>
          <a:bodyPr wrap="square" rtlCol="0" anchor="ctr"/>
          <a:lstStyle/>
          <a:p>
            <a:pPr marL="0" indent="0" algn="l">
              <a:buNone/>
            </a:pPr>
            <a:r>
              <a:rPr lang="en-US" sz="2200" kern="0" spc="200" dirty="0">
                <a:solidFill>
                  <a:srgbClr val="B0BEC5"/>
                </a:solidFill>
                <a:latin typeface="Arial" pitchFamily="34" charset="0"/>
                <a:ea typeface="Arial" pitchFamily="34" charset="-122"/>
                <a:cs typeface="Arial" pitchFamily="34" charset="-120"/>
              </a:rPr>
              <a:t>LIVE ROLE-PLAY SCENARIOS</a:t>
            </a:r>
            <a:endParaRPr lang="en-US" sz="2200" dirty="0"/>
          </a:p>
        </p:txBody>
      </p:sp>
      <p:sp>
        <p:nvSpPr>
          <p:cNvPr id="5" name="Text 3"/>
          <p:cNvSpPr/>
          <p:nvPr/>
        </p:nvSpPr>
        <p:spPr>
          <a:xfrm>
            <a:off x="731520" y="3291840"/>
            <a:ext cx="7680960" cy="457200"/>
          </a:xfrm>
          <a:prstGeom prst="rect">
            <a:avLst/>
          </a:prstGeom>
          <a:noFill/>
          <a:ln/>
        </p:spPr>
        <p:txBody>
          <a:bodyPr wrap="square" rtlCol="0" anchor="ctr"/>
          <a:lstStyle/>
          <a:p>
            <a:pPr marL="0" indent="0" algn="l">
              <a:buNone/>
            </a:pPr>
            <a:r>
              <a:rPr lang="en-US" sz="1600" i="1" dirty="0">
                <a:solidFill>
                  <a:srgbClr val="90A4AE"/>
                </a:solidFill>
                <a:latin typeface="Arial" pitchFamily="34" charset="0"/>
                <a:ea typeface="Arial" pitchFamily="34" charset="-122"/>
                <a:cs typeface="Arial" pitchFamily="34" charset="-120"/>
              </a:rPr>
              <a:t>The Reconnect Call  &amp;  The First Meeting</a:t>
            </a:r>
            <a:endParaRPr lang="en-US" sz="1600" dirty="0"/>
          </a:p>
        </p:txBody>
      </p:sp>
      <p:sp>
        <p:nvSpPr>
          <p:cNvPr id="6" name="Shape 4"/>
          <p:cNvSpPr/>
          <p:nvPr/>
        </p:nvSpPr>
        <p:spPr>
          <a:xfrm>
            <a:off x="0" y="4594860"/>
            <a:ext cx="9144000" cy="548640"/>
          </a:xfrm>
          <a:prstGeom prst="rect">
            <a:avLst/>
          </a:prstGeom>
          <a:solidFill>
            <a:srgbClr val="1B3A5C"/>
          </a:solidFill>
          <a:ln/>
        </p:spPr>
        <p:txBody>
          <a:bodyPr/>
          <a:lstStyle/>
          <a:p>
            <a:endParaRPr lang="en-US"/>
          </a:p>
        </p:txBody>
      </p:sp>
      <p:sp>
        <p:nvSpPr>
          <p:cNvPr id="7" name="Text 5"/>
          <p:cNvSpPr/>
          <p:nvPr/>
        </p:nvSpPr>
        <p:spPr>
          <a:xfrm>
            <a:off x="731520" y="4617720"/>
            <a:ext cx="7680960" cy="502920"/>
          </a:xfrm>
          <a:prstGeom prst="rect">
            <a:avLst/>
          </a:prstGeom>
          <a:noFill/>
          <a:ln/>
        </p:spPr>
        <p:txBody>
          <a:bodyPr wrap="square" rtlCol="0" anchor="ctr"/>
          <a:lstStyle/>
          <a:p>
            <a:pPr marL="0" indent="0" algn="l">
              <a:buNone/>
            </a:pPr>
            <a:r>
              <a:rPr lang="en-US" sz="1200" dirty="0">
                <a:solidFill>
                  <a:srgbClr val="90A4AE"/>
                </a:solidFill>
                <a:latin typeface="Arial" pitchFamily="34" charset="0"/>
                <a:ea typeface="Arial" pitchFamily="34" charset="-122"/>
                <a:cs typeface="Arial" pitchFamily="34" charset="-120"/>
              </a:rPr>
              <a:t>Powered by Aegis Financial</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2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3A5C"/>
          </a:solidFill>
          <a:ln/>
        </p:spPr>
        <p:txBody>
          <a:bodyPr/>
          <a:lstStyle/>
          <a:p>
            <a:endParaRPr lang="en-US"/>
          </a:p>
        </p:txBody>
      </p:sp>
      <p:sp>
        <p:nvSpPr>
          <p:cNvPr id="3" name="Text 1"/>
          <p:cNvSpPr/>
          <p:nvPr/>
        </p:nvSpPr>
        <p:spPr>
          <a:xfrm>
            <a:off x="413359" y="91440"/>
            <a:ext cx="683921" cy="777240"/>
          </a:xfrm>
          <a:prstGeom prst="rect">
            <a:avLst/>
          </a:prstGeom>
          <a:noFill/>
          <a:ln/>
        </p:spPr>
        <p:txBody>
          <a:bodyPr wrap="square" rtlCol="0" anchor="ctr"/>
          <a:lstStyle/>
          <a:p>
            <a:pPr marL="0" indent="0" algn="ctr">
              <a:buNone/>
            </a:pPr>
            <a:r>
              <a:rPr lang="en-US" sz="2800" b="1" dirty="0">
                <a:solidFill>
                  <a:srgbClr val="00897B"/>
                </a:solidFill>
                <a:latin typeface="Arial Black" pitchFamily="34" charset="0"/>
                <a:ea typeface="Arial Black" pitchFamily="34" charset="-122"/>
                <a:cs typeface="Arial Black" pitchFamily="34" charset="-120"/>
              </a:rPr>
              <a:t>#7</a:t>
            </a:r>
            <a:endParaRPr lang="en-US" sz="2800" dirty="0"/>
          </a:p>
        </p:txBody>
      </p:sp>
      <p:sp>
        <p:nvSpPr>
          <p:cNvPr id="4" name="Text 2"/>
          <p:cNvSpPr/>
          <p:nvPr/>
        </p:nvSpPr>
        <p:spPr>
          <a:xfrm>
            <a:off x="1188720" y="91440"/>
            <a:ext cx="4572000" cy="274320"/>
          </a:xfrm>
          <a:prstGeom prst="rect">
            <a:avLst/>
          </a:prstGeom>
          <a:noFill/>
          <a:ln/>
        </p:spPr>
        <p:txBody>
          <a:bodyPr wrap="square" rtlCol="0" anchor="ctr"/>
          <a:lstStyle/>
          <a:p>
            <a:pPr marL="0" indent="0" algn="l">
              <a:buNone/>
            </a:pPr>
            <a:r>
              <a:rPr lang="en-US" sz="1000" kern="0" spc="200" dirty="0">
                <a:solidFill>
                  <a:srgbClr val="B0BEC5"/>
                </a:solidFill>
                <a:latin typeface="Arial" pitchFamily="34" charset="0"/>
                <a:ea typeface="Arial" pitchFamily="34" charset="-122"/>
                <a:cs typeface="Arial" pitchFamily="34" charset="-120"/>
              </a:rPr>
              <a:t>FIRST MEETING — PHASE 1 &amp; 2</a:t>
            </a:r>
            <a:endParaRPr lang="en-US" sz="1000" dirty="0"/>
          </a:p>
        </p:txBody>
      </p:sp>
      <p:sp>
        <p:nvSpPr>
          <p:cNvPr id="5" name="Text 3"/>
          <p:cNvSpPr/>
          <p:nvPr/>
        </p:nvSpPr>
        <p:spPr>
          <a:xfrm>
            <a:off x="1188720" y="347472"/>
            <a:ext cx="7498080" cy="548640"/>
          </a:xfrm>
          <a:prstGeom prst="rect">
            <a:avLst/>
          </a:prstGeom>
          <a:noFill/>
          <a:ln/>
        </p:spPr>
        <p:txBody>
          <a:bodyPr wrap="square" rtlCol="0" anchor="t"/>
          <a:lstStyle/>
          <a:p>
            <a:pPr marL="0" indent="0" algn="l">
              <a:buNone/>
            </a:pPr>
            <a:r>
              <a:rPr lang="en-US" sz="1900" b="1" dirty="0">
                <a:solidFill>
                  <a:srgbClr val="FFFFFF"/>
                </a:solidFill>
                <a:latin typeface="Arial Black" pitchFamily="34" charset="0"/>
                <a:ea typeface="Arial Black" pitchFamily="34" charset="-122"/>
                <a:cs typeface="Arial Black" pitchFamily="34" charset="-120"/>
              </a:rPr>
              <a:t>THE WARM-UP &amp; MEDICARE RECAP</a:t>
            </a:r>
            <a:endParaRPr lang="en-US" sz="1900" dirty="0"/>
          </a:p>
        </p:txBody>
      </p:sp>
      <p:sp>
        <p:nvSpPr>
          <p:cNvPr id="6" name="Shape 4"/>
          <p:cNvSpPr/>
          <p:nvPr/>
        </p:nvSpPr>
        <p:spPr>
          <a:xfrm>
            <a:off x="457200" y="1234440"/>
            <a:ext cx="2926080" cy="118872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7" name="Text 5"/>
          <p:cNvSpPr/>
          <p:nvPr/>
        </p:nvSpPr>
        <p:spPr>
          <a:xfrm>
            <a:off x="685800" y="1325880"/>
            <a:ext cx="2468880" cy="320040"/>
          </a:xfrm>
          <a:prstGeom prst="rect">
            <a:avLst/>
          </a:prstGeom>
          <a:noFill/>
          <a:ln/>
        </p:spPr>
        <p:txBody>
          <a:bodyPr wrap="square" rtlCol="0" anchor="ctr"/>
          <a:lstStyle/>
          <a:p>
            <a:pPr marL="0" indent="0" algn="l">
              <a:buNone/>
            </a:pPr>
            <a:r>
              <a:rPr lang="en-US" sz="1000" b="1" kern="0" spc="200" dirty="0">
                <a:solidFill>
                  <a:srgbClr val="00897B"/>
                </a:solidFill>
                <a:latin typeface="Arial" pitchFamily="34" charset="0"/>
                <a:ea typeface="Arial" pitchFamily="34" charset="-122"/>
                <a:cs typeface="Arial" pitchFamily="34" charset="-120"/>
              </a:rPr>
              <a:t>THE CLIENT</a:t>
            </a:r>
            <a:endParaRPr lang="en-US" sz="1000" dirty="0"/>
          </a:p>
        </p:txBody>
      </p:sp>
      <p:sp>
        <p:nvSpPr>
          <p:cNvPr id="8" name="Text 6"/>
          <p:cNvSpPr/>
          <p:nvPr/>
        </p:nvSpPr>
        <p:spPr>
          <a:xfrm>
            <a:off x="685800" y="1600200"/>
            <a:ext cx="2468880" cy="320040"/>
          </a:xfrm>
          <a:prstGeom prst="rect">
            <a:avLst/>
          </a:prstGeom>
          <a:noFill/>
          <a:ln/>
        </p:spPr>
        <p:txBody>
          <a:bodyPr wrap="square" rtlCol="0" anchor="ctr"/>
          <a:lstStyle/>
          <a:p>
            <a:pPr marL="0" indent="0" algn="l">
              <a:buNone/>
            </a:pPr>
            <a:r>
              <a:rPr lang="en-US" sz="1600" b="1" dirty="0">
                <a:solidFill>
                  <a:srgbClr val="1A1A2E"/>
                </a:solidFill>
                <a:latin typeface="Arial Black" pitchFamily="34" charset="0"/>
                <a:ea typeface="Arial Black" pitchFamily="34" charset="-122"/>
                <a:cs typeface="Arial Black" pitchFamily="34" charset="-120"/>
              </a:rPr>
              <a:t>Frank, age 73</a:t>
            </a:r>
            <a:endParaRPr lang="en-US" sz="1600" dirty="0"/>
          </a:p>
        </p:txBody>
      </p:sp>
      <p:sp>
        <p:nvSpPr>
          <p:cNvPr id="9" name="Text 7"/>
          <p:cNvSpPr/>
          <p:nvPr/>
        </p:nvSpPr>
        <p:spPr>
          <a:xfrm>
            <a:off x="685800" y="1920240"/>
            <a:ext cx="2468880" cy="411480"/>
          </a:xfrm>
          <a:prstGeom prst="rect">
            <a:avLst/>
          </a:prstGeom>
          <a:noFill/>
          <a:ln/>
        </p:spPr>
        <p:txBody>
          <a:bodyPr wrap="square" rtlCol="0" anchor="ctr"/>
          <a:lstStyle/>
          <a:p>
            <a:pPr marL="0" indent="0" algn="l">
              <a:lnSpc>
                <a:spcPct val="120000"/>
              </a:lnSpc>
              <a:buNone/>
            </a:pPr>
            <a:r>
              <a:rPr lang="en-US" sz="1100" dirty="0">
                <a:solidFill>
                  <a:srgbClr val="90A4AE"/>
                </a:solidFill>
                <a:latin typeface="Arial" pitchFamily="34" charset="0"/>
                <a:ea typeface="Arial" pitchFamily="34" charset="-122"/>
                <a:cs typeface="Arial" pitchFamily="34" charset="-120"/>
              </a:rPr>
              <a:t>Medicare client for 4 years. Sitting in his living room with wife Mary.</a:t>
            </a:r>
            <a:endParaRPr lang="en-US" sz="1100" dirty="0"/>
          </a:p>
        </p:txBody>
      </p:sp>
      <p:sp>
        <p:nvSpPr>
          <p:cNvPr id="10" name="Shape 8"/>
          <p:cNvSpPr/>
          <p:nvPr/>
        </p:nvSpPr>
        <p:spPr>
          <a:xfrm>
            <a:off x="457200" y="2606040"/>
            <a:ext cx="8229600" cy="219456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11" name="Shape 9"/>
          <p:cNvSpPr/>
          <p:nvPr/>
        </p:nvSpPr>
        <p:spPr>
          <a:xfrm>
            <a:off x="457200" y="2606040"/>
            <a:ext cx="73152" cy="2194560"/>
          </a:xfrm>
          <a:prstGeom prst="rect">
            <a:avLst/>
          </a:prstGeom>
          <a:solidFill>
            <a:srgbClr val="00897B"/>
          </a:solidFill>
          <a:ln/>
        </p:spPr>
        <p:txBody>
          <a:bodyPr/>
          <a:lstStyle/>
          <a:p>
            <a:endParaRPr lang="en-US"/>
          </a:p>
        </p:txBody>
      </p:sp>
      <p:sp>
        <p:nvSpPr>
          <p:cNvPr id="12" name="Text 10"/>
          <p:cNvSpPr/>
          <p:nvPr/>
        </p:nvSpPr>
        <p:spPr>
          <a:xfrm>
            <a:off x="777240" y="2697480"/>
            <a:ext cx="3657600" cy="274320"/>
          </a:xfrm>
          <a:prstGeom prst="rect">
            <a:avLst/>
          </a:prstGeom>
          <a:noFill/>
          <a:ln/>
        </p:spPr>
        <p:txBody>
          <a:bodyPr wrap="square" rtlCol="0" anchor="ctr"/>
          <a:lstStyle/>
          <a:p>
            <a:pPr marL="0" indent="0" algn="l">
              <a:buNone/>
            </a:pPr>
            <a:r>
              <a:rPr lang="en-US" sz="1100" b="1" kern="0" spc="200" dirty="0">
                <a:solidFill>
                  <a:srgbClr val="00897B"/>
                </a:solidFill>
                <a:latin typeface="Arial" pitchFamily="34" charset="0"/>
                <a:ea typeface="Arial" pitchFamily="34" charset="-122"/>
                <a:cs typeface="Arial" pitchFamily="34" charset="-120"/>
              </a:rPr>
              <a:t>VOLUNTEER PROMPT</a:t>
            </a:r>
            <a:endParaRPr lang="en-US" sz="1100" dirty="0"/>
          </a:p>
        </p:txBody>
      </p:sp>
      <p:sp>
        <p:nvSpPr>
          <p:cNvPr id="14" name="Text 12"/>
          <p:cNvSpPr/>
          <p:nvPr/>
        </p:nvSpPr>
        <p:spPr>
          <a:xfrm>
            <a:off x="777240" y="3017520"/>
            <a:ext cx="7589520" cy="1645920"/>
          </a:xfrm>
          <a:prstGeom prst="rect">
            <a:avLst/>
          </a:prstGeom>
          <a:noFill/>
          <a:ln/>
        </p:spPr>
        <p:txBody>
          <a:bodyPr wrap="square" rtlCol="0" anchor="t"/>
          <a:lstStyle/>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 agreed to this meeting but you’re not sure what it’s about.</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When your agent arrives, make small talk: your golf game, your granddaughter’s soccer.</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You’re warm but watching to see if this feels like a sales pitch.</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When the agent recaps your Medicare, you feel reassured.</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You’re open to hearing what’s next — but if it feels pushy, you’ll get guarded.</a:t>
            </a:r>
            <a:endParaRPr lang="en-US" sz="1300" dirty="0"/>
          </a:p>
        </p:txBody>
      </p:sp>
      <p:sp>
        <p:nvSpPr>
          <p:cNvPr id="15" name="Shape 13"/>
          <p:cNvSpPr/>
          <p:nvPr/>
        </p:nvSpPr>
        <p:spPr>
          <a:xfrm>
            <a:off x="0" y="4594860"/>
            <a:ext cx="9144000" cy="548640"/>
          </a:xfrm>
          <a:prstGeom prst="rect">
            <a:avLst/>
          </a:prstGeom>
          <a:solidFill>
            <a:srgbClr val="1B3A5C"/>
          </a:solidFill>
          <a:ln/>
        </p:spPr>
        <p:txBody>
          <a:bodyPr/>
          <a:lstStyle/>
          <a:p>
            <a:endParaRPr lang="en-US"/>
          </a:p>
        </p:txBody>
      </p:sp>
      <p:sp>
        <p:nvSpPr>
          <p:cNvPr id="16" name="Text 14"/>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AMP Medicare Planning Bootcamp  |  Powered by Aegis Financial</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2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3A5C"/>
          </a:solidFill>
          <a:ln/>
        </p:spPr>
        <p:txBody>
          <a:bodyPr/>
          <a:lstStyle/>
          <a:p>
            <a:endParaRPr lang="en-US"/>
          </a:p>
        </p:txBody>
      </p:sp>
      <p:sp>
        <p:nvSpPr>
          <p:cNvPr id="3" name="Text 1"/>
          <p:cNvSpPr/>
          <p:nvPr/>
        </p:nvSpPr>
        <p:spPr>
          <a:xfrm>
            <a:off x="413359" y="91440"/>
            <a:ext cx="683921" cy="777240"/>
          </a:xfrm>
          <a:prstGeom prst="rect">
            <a:avLst/>
          </a:prstGeom>
          <a:noFill/>
          <a:ln/>
        </p:spPr>
        <p:txBody>
          <a:bodyPr wrap="square" rtlCol="0" anchor="ctr"/>
          <a:lstStyle/>
          <a:p>
            <a:pPr marL="0" indent="0" algn="ctr">
              <a:buNone/>
            </a:pPr>
            <a:r>
              <a:rPr lang="en-US" sz="2800" b="1" dirty="0">
                <a:solidFill>
                  <a:srgbClr val="00897B"/>
                </a:solidFill>
                <a:latin typeface="Arial Black" pitchFamily="34" charset="0"/>
                <a:ea typeface="Arial Black" pitchFamily="34" charset="-122"/>
                <a:cs typeface="Arial Black" pitchFamily="34" charset="-120"/>
              </a:rPr>
              <a:t>#8</a:t>
            </a:r>
            <a:endParaRPr lang="en-US" sz="2800" dirty="0"/>
          </a:p>
        </p:txBody>
      </p:sp>
      <p:sp>
        <p:nvSpPr>
          <p:cNvPr id="4" name="Text 2"/>
          <p:cNvSpPr/>
          <p:nvPr/>
        </p:nvSpPr>
        <p:spPr>
          <a:xfrm>
            <a:off x="1188720" y="91440"/>
            <a:ext cx="4572000" cy="274320"/>
          </a:xfrm>
          <a:prstGeom prst="rect">
            <a:avLst/>
          </a:prstGeom>
          <a:noFill/>
          <a:ln/>
        </p:spPr>
        <p:txBody>
          <a:bodyPr wrap="square" rtlCol="0" anchor="ctr"/>
          <a:lstStyle/>
          <a:p>
            <a:pPr marL="0" indent="0" algn="l">
              <a:buNone/>
            </a:pPr>
            <a:r>
              <a:rPr lang="en-US" sz="1000" kern="0" spc="200" dirty="0">
                <a:solidFill>
                  <a:srgbClr val="B0BEC5"/>
                </a:solidFill>
                <a:latin typeface="Arial" pitchFamily="34" charset="0"/>
                <a:ea typeface="Arial" pitchFamily="34" charset="-122"/>
                <a:cs typeface="Arial" pitchFamily="34" charset="-120"/>
              </a:rPr>
              <a:t>FIRST MEETING — PHASE 3</a:t>
            </a:r>
            <a:endParaRPr lang="en-US" sz="1000" dirty="0"/>
          </a:p>
        </p:txBody>
      </p:sp>
      <p:sp>
        <p:nvSpPr>
          <p:cNvPr id="5" name="Text 3"/>
          <p:cNvSpPr/>
          <p:nvPr/>
        </p:nvSpPr>
        <p:spPr>
          <a:xfrm>
            <a:off x="1188720" y="347472"/>
            <a:ext cx="7498080" cy="548640"/>
          </a:xfrm>
          <a:prstGeom prst="rect">
            <a:avLst/>
          </a:prstGeom>
          <a:noFill/>
          <a:ln/>
        </p:spPr>
        <p:txBody>
          <a:bodyPr wrap="square" rtlCol="0" anchor="t"/>
          <a:lstStyle/>
          <a:p>
            <a:pPr marL="0" indent="0" algn="l">
              <a:buNone/>
            </a:pPr>
            <a:r>
              <a:rPr lang="en-US" sz="1900" b="1" dirty="0">
                <a:solidFill>
                  <a:srgbClr val="FFFFFF"/>
                </a:solidFill>
                <a:latin typeface="Arial Black" pitchFamily="34" charset="0"/>
                <a:ea typeface="Arial Black" pitchFamily="34" charset="-122"/>
                <a:cs typeface="Arial Black" pitchFamily="34" charset="-120"/>
              </a:rPr>
              <a:t>TRANSITIONING TO THE CUSTODIAL CARE GAP</a:t>
            </a:r>
            <a:endParaRPr lang="en-US" sz="1900" dirty="0"/>
          </a:p>
        </p:txBody>
      </p:sp>
      <p:sp>
        <p:nvSpPr>
          <p:cNvPr id="6" name="Shape 4"/>
          <p:cNvSpPr/>
          <p:nvPr/>
        </p:nvSpPr>
        <p:spPr>
          <a:xfrm>
            <a:off x="457200" y="1234440"/>
            <a:ext cx="2926080" cy="118872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7" name="Text 5"/>
          <p:cNvSpPr/>
          <p:nvPr/>
        </p:nvSpPr>
        <p:spPr>
          <a:xfrm>
            <a:off x="685800" y="1325880"/>
            <a:ext cx="2468880" cy="320040"/>
          </a:xfrm>
          <a:prstGeom prst="rect">
            <a:avLst/>
          </a:prstGeom>
          <a:noFill/>
          <a:ln/>
        </p:spPr>
        <p:txBody>
          <a:bodyPr wrap="square" rtlCol="0" anchor="ctr"/>
          <a:lstStyle/>
          <a:p>
            <a:pPr marL="0" indent="0" algn="l">
              <a:buNone/>
            </a:pPr>
            <a:r>
              <a:rPr lang="en-US" sz="1000" b="1" kern="0" spc="200" dirty="0">
                <a:solidFill>
                  <a:srgbClr val="00897B"/>
                </a:solidFill>
                <a:latin typeface="Arial" pitchFamily="34" charset="0"/>
                <a:ea typeface="Arial" pitchFamily="34" charset="-122"/>
                <a:cs typeface="Arial" pitchFamily="34" charset="-120"/>
              </a:rPr>
              <a:t>THE CLIENT</a:t>
            </a:r>
            <a:endParaRPr lang="en-US" sz="1000" dirty="0"/>
          </a:p>
        </p:txBody>
      </p:sp>
      <p:sp>
        <p:nvSpPr>
          <p:cNvPr id="8" name="Text 6"/>
          <p:cNvSpPr/>
          <p:nvPr/>
        </p:nvSpPr>
        <p:spPr>
          <a:xfrm>
            <a:off x="685800" y="1600200"/>
            <a:ext cx="2468880" cy="320040"/>
          </a:xfrm>
          <a:prstGeom prst="rect">
            <a:avLst/>
          </a:prstGeom>
          <a:noFill/>
          <a:ln/>
        </p:spPr>
        <p:txBody>
          <a:bodyPr wrap="square" rtlCol="0" anchor="ctr"/>
          <a:lstStyle/>
          <a:p>
            <a:pPr marL="0" indent="0" algn="l">
              <a:buNone/>
            </a:pPr>
            <a:r>
              <a:rPr lang="en-US" sz="1600" b="1" dirty="0">
                <a:solidFill>
                  <a:srgbClr val="1A1A2E"/>
                </a:solidFill>
                <a:latin typeface="Arial Black" pitchFamily="34" charset="0"/>
                <a:ea typeface="Arial Black" pitchFamily="34" charset="-122"/>
                <a:cs typeface="Arial Black" pitchFamily="34" charset="-120"/>
              </a:rPr>
              <a:t>Jim, age 69</a:t>
            </a:r>
            <a:endParaRPr lang="en-US" sz="1600" dirty="0"/>
          </a:p>
        </p:txBody>
      </p:sp>
      <p:sp>
        <p:nvSpPr>
          <p:cNvPr id="9" name="Text 7"/>
          <p:cNvSpPr/>
          <p:nvPr/>
        </p:nvSpPr>
        <p:spPr>
          <a:xfrm>
            <a:off x="685800" y="1920240"/>
            <a:ext cx="2468880" cy="411480"/>
          </a:xfrm>
          <a:prstGeom prst="rect">
            <a:avLst/>
          </a:prstGeom>
          <a:noFill/>
          <a:ln/>
        </p:spPr>
        <p:txBody>
          <a:bodyPr wrap="square" rtlCol="0" anchor="ctr"/>
          <a:lstStyle/>
          <a:p>
            <a:pPr marL="0" indent="0" algn="l">
              <a:lnSpc>
                <a:spcPct val="120000"/>
              </a:lnSpc>
              <a:buNone/>
            </a:pPr>
            <a:r>
              <a:rPr lang="en-US" sz="1100" dirty="0">
                <a:solidFill>
                  <a:srgbClr val="90A4AE"/>
                </a:solidFill>
                <a:latin typeface="Arial" pitchFamily="34" charset="0"/>
                <a:ea typeface="Arial" pitchFamily="34" charset="-122"/>
                <a:cs typeface="Arial" pitchFamily="34" charset="-120"/>
              </a:rPr>
              <a:t>10 minutes into the appointment. Warm-up and Medicare recap are done.</a:t>
            </a:r>
            <a:endParaRPr lang="en-US" sz="1100" dirty="0"/>
          </a:p>
        </p:txBody>
      </p:sp>
      <p:sp>
        <p:nvSpPr>
          <p:cNvPr id="10" name="Shape 8"/>
          <p:cNvSpPr/>
          <p:nvPr/>
        </p:nvSpPr>
        <p:spPr>
          <a:xfrm>
            <a:off x="457200" y="2606040"/>
            <a:ext cx="8229600" cy="219456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11" name="Shape 9"/>
          <p:cNvSpPr/>
          <p:nvPr/>
        </p:nvSpPr>
        <p:spPr>
          <a:xfrm>
            <a:off x="457200" y="2606040"/>
            <a:ext cx="73152" cy="2194560"/>
          </a:xfrm>
          <a:prstGeom prst="rect">
            <a:avLst/>
          </a:prstGeom>
          <a:solidFill>
            <a:srgbClr val="00897B"/>
          </a:solidFill>
          <a:ln/>
        </p:spPr>
        <p:txBody>
          <a:bodyPr/>
          <a:lstStyle/>
          <a:p>
            <a:endParaRPr lang="en-US"/>
          </a:p>
        </p:txBody>
      </p:sp>
      <p:sp>
        <p:nvSpPr>
          <p:cNvPr id="12" name="Text 10"/>
          <p:cNvSpPr/>
          <p:nvPr/>
        </p:nvSpPr>
        <p:spPr>
          <a:xfrm>
            <a:off x="777240" y="2697480"/>
            <a:ext cx="3657600" cy="274320"/>
          </a:xfrm>
          <a:prstGeom prst="rect">
            <a:avLst/>
          </a:prstGeom>
          <a:noFill/>
          <a:ln/>
        </p:spPr>
        <p:txBody>
          <a:bodyPr wrap="square" rtlCol="0" anchor="ctr"/>
          <a:lstStyle/>
          <a:p>
            <a:pPr marL="0" indent="0" algn="l">
              <a:buNone/>
            </a:pPr>
            <a:r>
              <a:rPr lang="en-US" sz="1100" b="1" kern="0" spc="200" dirty="0">
                <a:solidFill>
                  <a:srgbClr val="00897B"/>
                </a:solidFill>
                <a:latin typeface="Arial" pitchFamily="34" charset="0"/>
                <a:ea typeface="Arial" pitchFamily="34" charset="-122"/>
                <a:cs typeface="Arial" pitchFamily="34" charset="-120"/>
              </a:rPr>
              <a:t>VOLUNTEER PROMPT</a:t>
            </a:r>
            <a:endParaRPr lang="en-US" sz="1100" dirty="0"/>
          </a:p>
        </p:txBody>
      </p:sp>
      <p:sp>
        <p:nvSpPr>
          <p:cNvPr id="14" name="Text 12"/>
          <p:cNvSpPr/>
          <p:nvPr/>
        </p:nvSpPr>
        <p:spPr>
          <a:xfrm>
            <a:off x="777240" y="3017520"/>
            <a:ext cx="7589520" cy="1645920"/>
          </a:xfrm>
          <a:prstGeom prst="rect">
            <a:avLst/>
          </a:prstGeom>
          <a:noFill/>
          <a:ln/>
        </p:spPr>
        <p:txBody>
          <a:bodyPr wrap="square" rtlCol="0" anchor="t"/>
          <a:lstStyle/>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 agent just told you your Medicare coverage is solid. You feel good.</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When they start talking about “gaps,” get confused:</a:t>
            </a:r>
            <a:endParaRPr lang="en-US" sz="1300" dirty="0"/>
          </a:p>
          <a:p>
            <a:pPr marL="0" indent="0">
              <a:lnSpc>
                <a:spcPct val="125000"/>
              </a:lnSpc>
              <a:spcAft>
                <a:spcPts val="400"/>
              </a:spcAft>
              <a:buNone/>
            </a:pPr>
            <a:r>
              <a:rPr lang="en-US" sz="1400" b="1" i="1" dirty="0">
                <a:solidFill>
                  <a:srgbClr val="E65100"/>
                </a:solidFill>
                <a:latin typeface="Arial" pitchFamily="34" charset="0"/>
                <a:ea typeface="Arial" pitchFamily="34" charset="-122"/>
                <a:cs typeface="Arial" pitchFamily="34" charset="-120"/>
              </a:rPr>
              <a:t>“Wait — you just said my coverage was good. Now you’re telling me there’s a problem?”</a:t>
            </a:r>
            <a:endParaRPr lang="en-US" sz="1300" dirty="0"/>
          </a:p>
          <a:p>
            <a:pPr marL="0" indent="0">
              <a:lnSpc>
                <a:spcPct val="125000"/>
              </a:lnSpc>
              <a:spcAft>
                <a:spcPts val="400"/>
              </a:spcAft>
              <a:buNone/>
            </a:pPr>
            <a:r>
              <a:rPr lang="en-US" sz="1400" b="1" i="1" dirty="0">
                <a:solidFill>
                  <a:srgbClr val="E65100"/>
                </a:solidFill>
                <a:latin typeface="Arial" pitchFamily="34" charset="0"/>
                <a:ea typeface="Arial" pitchFamily="34" charset="-122"/>
                <a:cs typeface="Arial" pitchFamily="34" charset="-120"/>
              </a:rPr>
              <a:t>“Which is it?”</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You’re not angry — you’re genuinely confused. If they explain it clearly, you’ll nod along. If it’s confusing, push back.</a:t>
            </a:r>
            <a:endParaRPr lang="en-US" sz="1300" dirty="0"/>
          </a:p>
        </p:txBody>
      </p:sp>
      <p:sp>
        <p:nvSpPr>
          <p:cNvPr id="15" name="Shape 13"/>
          <p:cNvSpPr/>
          <p:nvPr/>
        </p:nvSpPr>
        <p:spPr>
          <a:xfrm>
            <a:off x="0" y="4594860"/>
            <a:ext cx="9144000" cy="548640"/>
          </a:xfrm>
          <a:prstGeom prst="rect">
            <a:avLst/>
          </a:prstGeom>
          <a:solidFill>
            <a:srgbClr val="1B3A5C"/>
          </a:solidFill>
          <a:ln/>
        </p:spPr>
        <p:txBody>
          <a:bodyPr/>
          <a:lstStyle/>
          <a:p>
            <a:endParaRPr lang="en-US"/>
          </a:p>
        </p:txBody>
      </p:sp>
      <p:sp>
        <p:nvSpPr>
          <p:cNvPr id="16" name="Text 14"/>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AMP Medicare Planning Bootcamp  |  Powered by Aegis Financial</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2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3A5C"/>
          </a:solidFill>
          <a:ln/>
        </p:spPr>
        <p:txBody>
          <a:bodyPr/>
          <a:lstStyle/>
          <a:p>
            <a:endParaRPr lang="en-US"/>
          </a:p>
        </p:txBody>
      </p:sp>
      <p:sp>
        <p:nvSpPr>
          <p:cNvPr id="3" name="Text 1"/>
          <p:cNvSpPr/>
          <p:nvPr/>
        </p:nvSpPr>
        <p:spPr>
          <a:xfrm>
            <a:off x="394570" y="91440"/>
            <a:ext cx="702710" cy="777240"/>
          </a:xfrm>
          <a:prstGeom prst="rect">
            <a:avLst/>
          </a:prstGeom>
          <a:noFill/>
          <a:ln/>
        </p:spPr>
        <p:txBody>
          <a:bodyPr wrap="square" rtlCol="0" anchor="ctr"/>
          <a:lstStyle/>
          <a:p>
            <a:pPr marL="0" indent="0" algn="ctr">
              <a:buNone/>
            </a:pPr>
            <a:r>
              <a:rPr lang="en-US" sz="2800" b="1" dirty="0">
                <a:solidFill>
                  <a:srgbClr val="00897B"/>
                </a:solidFill>
                <a:latin typeface="Arial Black" pitchFamily="34" charset="0"/>
                <a:ea typeface="Arial Black" pitchFamily="34" charset="-122"/>
                <a:cs typeface="Arial Black" pitchFamily="34" charset="-120"/>
              </a:rPr>
              <a:t>#9</a:t>
            </a:r>
            <a:endParaRPr lang="en-US" sz="2800" dirty="0"/>
          </a:p>
        </p:txBody>
      </p:sp>
      <p:sp>
        <p:nvSpPr>
          <p:cNvPr id="4" name="Text 2"/>
          <p:cNvSpPr/>
          <p:nvPr/>
        </p:nvSpPr>
        <p:spPr>
          <a:xfrm>
            <a:off x="1188720" y="91440"/>
            <a:ext cx="4572000" cy="274320"/>
          </a:xfrm>
          <a:prstGeom prst="rect">
            <a:avLst/>
          </a:prstGeom>
          <a:noFill/>
          <a:ln/>
        </p:spPr>
        <p:txBody>
          <a:bodyPr wrap="square" rtlCol="0" anchor="ctr"/>
          <a:lstStyle/>
          <a:p>
            <a:pPr marL="0" indent="0" algn="l">
              <a:buNone/>
            </a:pPr>
            <a:r>
              <a:rPr lang="en-US" sz="1000" kern="0" spc="200" dirty="0">
                <a:solidFill>
                  <a:srgbClr val="B0BEC5"/>
                </a:solidFill>
                <a:latin typeface="Arial" pitchFamily="34" charset="0"/>
                <a:ea typeface="Arial" pitchFamily="34" charset="-122"/>
                <a:cs typeface="Arial" pitchFamily="34" charset="-120"/>
              </a:rPr>
              <a:t>FIRST MEETING — PHASE 3</a:t>
            </a:r>
            <a:endParaRPr lang="en-US" sz="1000" dirty="0"/>
          </a:p>
        </p:txBody>
      </p:sp>
      <p:sp>
        <p:nvSpPr>
          <p:cNvPr id="5" name="Text 3"/>
          <p:cNvSpPr/>
          <p:nvPr/>
        </p:nvSpPr>
        <p:spPr>
          <a:xfrm>
            <a:off x="1188720" y="347472"/>
            <a:ext cx="7498080" cy="548640"/>
          </a:xfrm>
          <a:prstGeom prst="rect">
            <a:avLst/>
          </a:prstGeom>
          <a:noFill/>
          <a:ln/>
        </p:spPr>
        <p:txBody>
          <a:bodyPr wrap="square" rtlCol="0" anchor="t"/>
          <a:lstStyle/>
          <a:p>
            <a:pPr marL="0" indent="0" algn="l">
              <a:buNone/>
            </a:pPr>
            <a:r>
              <a:rPr lang="en-US" sz="1900" b="1" dirty="0">
                <a:solidFill>
                  <a:srgbClr val="FFFFFF"/>
                </a:solidFill>
                <a:latin typeface="Arial Black" pitchFamily="34" charset="0"/>
                <a:ea typeface="Arial Black" pitchFamily="34" charset="-122"/>
                <a:cs typeface="Arial Black" pitchFamily="34" charset="-120"/>
              </a:rPr>
              <a:t>THE FINANCIAL ADVISOR POSITIONING QUESTION</a:t>
            </a:r>
            <a:endParaRPr lang="en-US" sz="1900" dirty="0"/>
          </a:p>
        </p:txBody>
      </p:sp>
      <p:sp>
        <p:nvSpPr>
          <p:cNvPr id="6" name="Shape 4"/>
          <p:cNvSpPr/>
          <p:nvPr/>
        </p:nvSpPr>
        <p:spPr>
          <a:xfrm>
            <a:off x="457200" y="1234440"/>
            <a:ext cx="2926080" cy="118872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7" name="Text 5"/>
          <p:cNvSpPr/>
          <p:nvPr/>
        </p:nvSpPr>
        <p:spPr>
          <a:xfrm>
            <a:off x="685800" y="1325880"/>
            <a:ext cx="2468880" cy="320040"/>
          </a:xfrm>
          <a:prstGeom prst="rect">
            <a:avLst/>
          </a:prstGeom>
          <a:noFill/>
          <a:ln/>
        </p:spPr>
        <p:txBody>
          <a:bodyPr wrap="square" rtlCol="0" anchor="ctr"/>
          <a:lstStyle/>
          <a:p>
            <a:pPr marL="0" indent="0" algn="l">
              <a:buNone/>
            </a:pPr>
            <a:r>
              <a:rPr lang="en-US" sz="1000" b="1" kern="0" spc="200" dirty="0">
                <a:solidFill>
                  <a:srgbClr val="00897B"/>
                </a:solidFill>
                <a:latin typeface="Arial" pitchFamily="34" charset="0"/>
                <a:ea typeface="Arial" pitchFamily="34" charset="-122"/>
                <a:cs typeface="Arial" pitchFamily="34" charset="-120"/>
              </a:rPr>
              <a:t>THE CLIENT</a:t>
            </a:r>
            <a:endParaRPr lang="en-US" sz="1000" dirty="0"/>
          </a:p>
        </p:txBody>
      </p:sp>
      <p:sp>
        <p:nvSpPr>
          <p:cNvPr id="8" name="Text 6"/>
          <p:cNvSpPr/>
          <p:nvPr/>
        </p:nvSpPr>
        <p:spPr>
          <a:xfrm>
            <a:off x="685800" y="1600200"/>
            <a:ext cx="2468880" cy="320040"/>
          </a:xfrm>
          <a:prstGeom prst="rect">
            <a:avLst/>
          </a:prstGeom>
          <a:noFill/>
          <a:ln/>
        </p:spPr>
        <p:txBody>
          <a:bodyPr wrap="square" rtlCol="0" anchor="ctr"/>
          <a:lstStyle/>
          <a:p>
            <a:pPr marL="0" indent="0" algn="l">
              <a:buNone/>
            </a:pPr>
            <a:r>
              <a:rPr lang="en-US" sz="1600" b="1" dirty="0">
                <a:solidFill>
                  <a:srgbClr val="1A1A2E"/>
                </a:solidFill>
                <a:latin typeface="Arial Black" pitchFamily="34" charset="0"/>
                <a:ea typeface="Arial Black" pitchFamily="34" charset="-122"/>
                <a:cs typeface="Arial Black" pitchFamily="34" charset="-120"/>
              </a:rPr>
              <a:t>Carol, age 72</a:t>
            </a:r>
            <a:endParaRPr lang="en-US" sz="1600" dirty="0"/>
          </a:p>
        </p:txBody>
      </p:sp>
      <p:sp>
        <p:nvSpPr>
          <p:cNvPr id="9" name="Text 7"/>
          <p:cNvSpPr/>
          <p:nvPr/>
        </p:nvSpPr>
        <p:spPr>
          <a:xfrm>
            <a:off x="685800" y="1920240"/>
            <a:ext cx="2468880" cy="411480"/>
          </a:xfrm>
          <a:prstGeom prst="rect">
            <a:avLst/>
          </a:prstGeom>
          <a:noFill/>
          <a:ln/>
        </p:spPr>
        <p:txBody>
          <a:bodyPr wrap="square" rtlCol="0" anchor="ctr"/>
          <a:lstStyle/>
          <a:p>
            <a:pPr marL="0" indent="0" algn="l">
              <a:lnSpc>
                <a:spcPct val="120000"/>
              </a:lnSpc>
              <a:buNone/>
            </a:pPr>
            <a:r>
              <a:rPr lang="en-US" sz="1100" dirty="0">
                <a:solidFill>
                  <a:srgbClr val="90A4AE"/>
                </a:solidFill>
                <a:latin typeface="Arial" pitchFamily="34" charset="0"/>
                <a:ea typeface="Arial" pitchFamily="34" charset="-122"/>
                <a:cs typeface="Arial" pitchFamily="34" charset="-120"/>
              </a:rPr>
              <a:t>Engaged. Understands the custodial care gap. Has a financial advisor.</a:t>
            </a:r>
            <a:endParaRPr lang="en-US" sz="1100" dirty="0"/>
          </a:p>
        </p:txBody>
      </p:sp>
      <p:sp>
        <p:nvSpPr>
          <p:cNvPr id="10" name="Shape 8"/>
          <p:cNvSpPr/>
          <p:nvPr/>
        </p:nvSpPr>
        <p:spPr>
          <a:xfrm>
            <a:off x="457200" y="2606040"/>
            <a:ext cx="8229600" cy="219456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11" name="Shape 9"/>
          <p:cNvSpPr/>
          <p:nvPr/>
        </p:nvSpPr>
        <p:spPr>
          <a:xfrm>
            <a:off x="457200" y="2606040"/>
            <a:ext cx="73152" cy="2194560"/>
          </a:xfrm>
          <a:prstGeom prst="rect">
            <a:avLst/>
          </a:prstGeom>
          <a:solidFill>
            <a:srgbClr val="00897B"/>
          </a:solidFill>
          <a:ln/>
        </p:spPr>
        <p:txBody>
          <a:bodyPr/>
          <a:lstStyle/>
          <a:p>
            <a:endParaRPr lang="en-US"/>
          </a:p>
        </p:txBody>
      </p:sp>
      <p:sp>
        <p:nvSpPr>
          <p:cNvPr id="12" name="Text 10"/>
          <p:cNvSpPr/>
          <p:nvPr/>
        </p:nvSpPr>
        <p:spPr>
          <a:xfrm>
            <a:off x="777240" y="2697480"/>
            <a:ext cx="3657600" cy="274320"/>
          </a:xfrm>
          <a:prstGeom prst="rect">
            <a:avLst/>
          </a:prstGeom>
          <a:noFill/>
          <a:ln/>
        </p:spPr>
        <p:txBody>
          <a:bodyPr wrap="square" rtlCol="0" anchor="ctr"/>
          <a:lstStyle/>
          <a:p>
            <a:pPr marL="0" indent="0" algn="l">
              <a:buNone/>
            </a:pPr>
            <a:r>
              <a:rPr lang="en-US" sz="1100" b="1" kern="0" spc="200" dirty="0">
                <a:solidFill>
                  <a:srgbClr val="00897B"/>
                </a:solidFill>
                <a:latin typeface="Arial" pitchFamily="34" charset="0"/>
                <a:ea typeface="Arial" pitchFamily="34" charset="-122"/>
                <a:cs typeface="Arial" pitchFamily="34" charset="-120"/>
              </a:rPr>
              <a:t>VOLUNTEER PROMPT</a:t>
            </a:r>
            <a:endParaRPr lang="en-US" sz="1100" dirty="0"/>
          </a:p>
        </p:txBody>
      </p:sp>
      <p:sp>
        <p:nvSpPr>
          <p:cNvPr id="14" name="Text 12"/>
          <p:cNvSpPr/>
          <p:nvPr/>
        </p:nvSpPr>
        <p:spPr>
          <a:xfrm>
            <a:off x="777240" y="3017520"/>
            <a:ext cx="7589520" cy="1645920"/>
          </a:xfrm>
          <a:prstGeom prst="rect">
            <a:avLst/>
          </a:prstGeom>
          <a:noFill/>
          <a:ln/>
        </p:spPr>
        <p:txBody>
          <a:bodyPr wrap="square" rtlCol="0" anchor="t"/>
          <a:lstStyle/>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When your agent asks if you have a financial advisor, say YES.</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 have an advisor at a big firm who manages your retirement account.</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When they ask: “Has your financial advisor ever talked to you about long-term care planning?”</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Pause. Think about it. Realize… no, they never have.</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Be visibly surprised by this. You’re now very interested in what your agent has to say.</a:t>
            </a:r>
            <a:endParaRPr lang="en-US" sz="1300" dirty="0"/>
          </a:p>
        </p:txBody>
      </p:sp>
      <p:sp>
        <p:nvSpPr>
          <p:cNvPr id="15" name="Shape 13"/>
          <p:cNvSpPr/>
          <p:nvPr/>
        </p:nvSpPr>
        <p:spPr>
          <a:xfrm>
            <a:off x="0" y="4594860"/>
            <a:ext cx="9144000" cy="548640"/>
          </a:xfrm>
          <a:prstGeom prst="rect">
            <a:avLst/>
          </a:prstGeom>
          <a:solidFill>
            <a:srgbClr val="1B3A5C"/>
          </a:solidFill>
          <a:ln/>
        </p:spPr>
        <p:txBody>
          <a:bodyPr/>
          <a:lstStyle/>
          <a:p>
            <a:endParaRPr lang="en-US"/>
          </a:p>
        </p:txBody>
      </p:sp>
      <p:sp>
        <p:nvSpPr>
          <p:cNvPr id="16" name="Text 14"/>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AMP Medicare Planning Bootcamp  |  Powered by Aegis Financial</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2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3A5C"/>
          </a:solidFill>
          <a:ln/>
        </p:spPr>
        <p:txBody>
          <a:bodyPr/>
          <a:lstStyle/>
          <a:p>
            <a:endParaRPr lang="en-US"/>
          </a:p>
        </p:txBody>
      </p:sp>
      <p:sp>
        <p:nvSpPr>
          <p:cNvPr id="3" name="Text 1"/>
          <p:cNvSpPr/>
          <p:nvPr/>
        </p:nvSpPr>
        <p:spPr>
          <a:xfrm>
            <a:off x="181627" y="91440"/>
            <a:ext cx="915653" cy="777240"/>
          </a:xfrm>
          <a:prstGeom prst="rect">
            <a:avLst/>
          </a:prstGeom>
          <a:noFill/>
          <a:ln/>
        </p:spPr>
        <p:txBody>
          <a:bodyPr wrap="square" rtlCol="0" anchor="ctr"/>
          <a:lstStyle/>
          <a:p>
            <a:pPr marL="0" indent="0" algn="ctr">
              <a:buNone/>
            </a:pPr>
            <a:r>
              <a:rPr lang="en-US" sz="2800" b="1" dirty="0">
                <a:solidFill>
                  <a:srgbClr val="00897B"/>
                </a:solidFill>
                <a:latin typeface="Arial Black" pitchFamily="34" charset="0"/>
                <a:ea typeface="Arial Black" pitchFamily="34" charset="-122"/>
                <a:cs typeface="Arial Black" pitchFamily="34" charset="-120"/>
              </a:rPr>
              <a:t>#10</a:t>
            </a:r>
            <a:endParaRPr lang="en-US" sz="2800" dirty="0"/>
          </a:p>
        </p:txBody>
      </p:sp>
      <p:sp>
        <p:nvSpPr>
          <p:cNvPr id="4" name="Text 2"/>
          <p:cNvSpPr/>
          <p:nvPr/>
        </p:nvSpPr>
        <p:spPr>
          <a:xfrm>
            <a:off x="1188720" y="91440"/>
            <a:ext cx="4572000" cy="274320"/>
          </a:xfrm>
          <a:prstGeom prst="rect">
            <a:avLst/>
          </a:prstGeom>
          <a:noFill/>
          <a:ln/>
        </p:spPr>
        <p:txBody>
          <a:bodyPr wrap="square" rtlCol="0" anchor="ctr"/>
          <a:lstStyle/>
          <a:p>
            <a:pPr marL="0" indent="0" algn="l">
              <a:buNone/>
            </a:pPr>
            <a:r>
              <a:rPr lang="en-US" sz="1000" kern="0" spc="200" dirty="0">
                <a:solidFill>
                  <a:srgbClr val="B0BEC5"/>
                </a:solidFill>
                <a:latin typeface="Arial" pitchFamily="34" charset="0"/>
                <a:ea typeface="Arial" pitchFamily="34" charset="-122"/>
                <a:cs typeface="Arial" pitchFamily="34" charset="-120"/>
              </a:rPr>
              <a:t>FIRST MEETING — PHASE 4</a:t>
            </a:r>
            <a:endParaRPr lang="en-US" sz="1000" dirty="0"/>
          </a:p>
        </p:txBody>
      </p:sp>
      <p:sp>
        <p:nvSpPr>
          <p:cNvPr id="5" name="Text 3"/>
          <p:cNvSpPr/>
          <p:nvPr/>
        </p:nvSpPr>
        <p:spPr>
          <a:xfrm>
            <a:off x="1188720" y="347472"/>
            <a:ext cx="7498080" cy="548640"/>
          </a:xfrm>
          <a:prstGeom prst="rect">
            <a:avLst/>
          </a:prstGeom>
          <a:noFill/>
          <a:ln/>
        </p:spPr>
        <p:txBody>
          <a:bodyPr wrap="square" rtlCol="0" anchor="t"/>
          <a:lstStyle/>
          <a:p>
            <a:pPr marL="0" indent="0" algn="l">
              <a:buNone/>
            </a:pPr>
            <a:r>
              <a:rPr lang="en-US" sz="1900" b="1" dirty="0">
                <a:solidFill>
                  <a:srgbClr val="FFFFFF"/>
                </a:solidFill>
                <a:latin typeface="Arial Black" pitchFamily="34" charset="0"/>
                <a:ea typeface="Arial Black" pitchFamily="34" charset="-122"/>
                <a:cs typeface="Arial Black" pitchFamily="34" charset="-120"/>
              </a:rPr>
              <a:t>OPENING THE FLIP CHART PRESENTATION</a:t>
            </a:r>
            <a:endParaRPr lang="en-US" sz="1900" dirty="0"/>
          </a:p>
        </p:txBody>
      </p:sp>
      <p:sp>
        <p:nvSpPr>
          <p:cNvPr id="6" name="Shape 4"/>
          <p:cNvSpPr/>
          <p:nvPr/>
        </p:nvSpPr>
        <p:spPr>
          <a:xfrm>
            <a:off x="457200" y="1143000"/>
            <a:ext cx="2926080" cy="132588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7" name="Text 5"/>
          <p:cNvSpPr/>
          <p:nvPr/>
        </p:nvSpPr>
        <p:spPr>
          <a:xfrm>
            <a:off x="685800" y="1148950"/>
            <a:ext cx="2468880" cy="320040"/>
          </a:xfrm>
          <a:prstGeom prst="rect">
            <a:avLst/>
          </a:prstGeom>
          <a:noFill/>
          <a:ln/>
        </p:spPr>
        <p:txBody>
          <a:bodyPr wrap="square" rtlCol="0" anchor="ctr"/>
          <a:lstStyle/>
          <a:p>
            <a:pPr marL="0" indent="0" algn="l">
              <a:buNone/>
            </a:pPr>
            <a:r>
              <a:rPr lang="en-US" sz="1000" b="1" kern="0" spc="200" dirty="0">
                <a:solidFill>
                  <a:srgbClr val="00897B"/>
                </a:solidFill>
                <a:latin typeface="Arial" pitchFamily="34" charset="0"/>
                <a:ea typeface="Arial" pitchFamily="34" charset="-122"/>
                <a:cs typeface="Arial" pitchFamily="34" charset="-120"/>
              </a:rPr>
              <a:t>THE CLIENT</a:t>
            </a:r>
            <a:endParaRPr lang="en-US" sz="1000" dirty="0"/>
          </a:p>
        </p:txBody>
      </p:sp>
      <p:sp>
        <p:nvSpPr>
          <p:cNvPr id="8" name="Text 6"/>
          <p:cNvSpPr/>
          <p:nvPr/>
        </p:nvSpPr>
        <p:spPr>
          <a:xfrm>
            <a:off x="685800" y="1489971"/>
            <a:ext cx="2468880" cy="320040"/>
          </a:xfrm>
          <a:prstGeom prst="rect">
            <a:avLst/>
          </a:prstGeom>
          <a:noFill/>
          <a:ln/>
        </p:spPr>
        <p:txBody>
          <a:bodyPr wrap="square" rtlCol="0" anchor="ctr"/>
          <a:lstStyle/>
          <a:p>
            <a:pPr marL="0" indent="0" algn="l">
              <a:buNone/>
            </a:pPr>
            <a:r>
              <a:rPr lang="en-US" sz="1600" b="1" dirty="0">
                <a:solidFill>
                  <a:srgbClr val="1A1A2E"/>
                </a:solidFill>
                <a:latin typeface="Arial Black" pitchFamily="34" charset="0"/>
                <a:ea typeface="Arial Black" pitchFamily="34" charset="-122"/>
                <a:cs typeface="Arial Black" pitchFamily="34" charset="-120"/>
              </a:rPr>
              <a:t>Gary &amp; Sue, both age 71</a:t>
            </a:r>
            <a:endParaRPr lang="en-US" sz="1600" dirty="0"/>
          </a:p>
        </p:txBody>
      </p:sp>
      <p:sp>
        <p:nvSpPr>
          <p:cNvPr id="9" name="Text 7"/>
          <p:cNvSpPr/>
          <p:nvPr/>
        </p:nvSpPr>
        <p:spPr>
          <a:xfrm>
            <a:off x="685800" y="1965960"/>
            <a:ext cx="2468880" cy="411480"/>
          </a:xfrm>
          <a:prstGeom prst="rect">
            <a:avLst/>
          </a:prstGeom>
          <a:noFill/>
          <a:ln/>
        </p:spPr>
        <p:txBody>
          <a:bodyPr wrap="square" rtlCol="0" anchor="ctr"/>
          <a:lstStyle/>
          <a:p>
            <a:pPr marL="0" indent="0" algn="l">
              <a:lnSpc>
                <a:spcPct val="120000"/>
              </a:lnSpc>
              <a:buNone/>
            </a:pPr>
            <a:r>
              <a:rPr lang="en-US" sz="1100" dirty="0">
                <a:solidFill>
                  <a:srgbClr val="90A4AE"/>
                </a:solidFill>
                <a:latin typeface="Arial" pitchFamily="34" charset="0"/>
                <a:ea typeface="Arial" pitchFamily="34" charset="-122"/>
                <a:cs typeface="Arial" pitchFamily="34" charset="-120"/>
              </a:rPr>
              <a:t>They’ve agreed they want to learn more. Ready for the education phase.</a:t>
            </a:r>
            <a:endParaRPr lang="en-US" sz="1100" dirty="0"/>
          </a:p>
        </p:txBody>
      </p:sp>
      <p:sp>
        <p:nvSpPr>
          <p:cNvPr id="10" name="Shape 8"/>
          <p:cNvSpPr/>
          <p:nvPr/>
        </p:nvSpPr>
        <p:spPr>
          <a:xfrm>
            <a:off x="457200" y="2606040"/>
            <a:ext cx="8229600" cy="219456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11" name="Shape 9"/>
          <p:cNvSpPr/>
          <p:nvPr/>
        </p:nvSpPr>
        <p:spPr>
          <a:xfrm>
            <a:off x="457200" y="2606040"/>
            <a:ext cx="73152" cy="2194560"/>
          </a:xfrm>
          <a:prstGeom prst="rect">
            <a:avLst/>
          </a:prstGeom>
          <a:solidFill>
            <a:srgbClr val="00897B"/>
          </a:solidFill>
          <a:ln/>
        </p:spPr>
        <p:txBody>
          <a:bodyPr/>
          <a:lstStyle/>
          <a:p>
            <a:endParaRPr lang="en-US"/>
          </a:p>
        </p:txBody>
      </p:sp>
      <p:sp>
        <p:nvSpPr>
          <p:cNvPr id="12" name="Text 10"/>
          <p:cNvSpPr/>
          <p:nvPr/>
        </p:nvSpPr>
        <p:spPr>
          <a:xfrm>
            <a:off x="777240" y="2697480"/>
            <a:ext cx="3657600" cy="274320"/>
          </a:xfrm>
          <a:prstGeom prst="rect">
            <a:avLst/>
          </a:prstGeom>
          <a:noFill/>
          <a:ln/>
        </p:spPr>
        <p:txBody>
          <a:bodyPr wrap="square" rtlCol="0" anchor="ctr"/>
          <a:lstStyle/>
          <a:p>
            <a:pPr marL="0" indent="0" algn="l">
              <a:buNone/>
            </a:pPr>
            <a:r>
              <a:rPr lang="en-US" sz="1100" b="1" kern="0" spc="200" dirty="0">
                <a:solidFill>
                  <a:srgbClr val="00897B"/>
                </a:solidFill>
                <a:latin typeface="Arial" pitchFamily="34" charset="0"/>
                <a:ea typeface="Arial" pitchFamily="34" charset="-122"/>
                <a:cs typeface="Arial" pitchFamily="34" charset="-120"/>
              </a:rPr>
              <a:t>VOLUNTEER PROMPT</a:t>
            </a:r>
            <a:endParaRPr lang="en-US" sz="1100" dirty="0"/>
          </a:p>
        </p:txBody>
      </p:sp>
      <p:sp>
        <p:nvSpPr>
          <p:cNvPr id="14" name="Text 12"/>
          <p:cNvSpPr/>
          <p:nvPr/>
        </p:nvSpPr>
        <p:spPr>
          <a:xfrm>
            <a:off x="777240" y="3017520"/>
            <a:ext cx="7589520" cy="1645920"/>
          </a:xfrm>
          <a:prstGeom prst="rect">
            <a:avLst/>
          </a:prstGeom>
          <a:noFill/>
          <a:ln/>
        </p:spPr>
        <p:txBody>
          <a:bodyPr wrap="square" rtlCol="0" anchor="t"/>
          <a:lstStyle/>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You’re interested but cautious.</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When the agent starts presenting statistics, REACT to them.</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The 91% couples number shocks you. The costs blow your mind.</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Sue: get emotional when the agent mentions family burden.</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Gary: after the costs, ask: “So what are our options? What can we actually do about this?”</a:t>
            </a:r>
            <a:endParaRPr lang="en-US" sz="1300" dirty="0"/>
          </a:p>
        </p:txBody>
      </p:sp>
      <p:sp>
        <p:nvSpPr>
          <p:cNvPr id="15" name="Shape 13"/>
          <p:cNvSpPr/>
          <p:nvPr/>
        </p:nvSpPr>
        <p:spPr>
          <a:xfrm>
            <a:off x="0" y="4594860"/>
            <a:ext cx="9144000" cy="548640"/>
          </a:xfrm>
          <a:prstGeom prst="rect">
            <a:avLst/>
          </a:prstGeom>
          <a:solidFill>
            <a:srgbClr val="1B3A5C"/>
          </a:solidFill>
          <a:ln/>
        </p:spPr>
        <p:txBody>
          <a:bodyPr/>
          <a:lstStyle/>
          <a:p>
            <a:endParaRPr lang="en-US"/>
          </a:p>
        </p:txBody>
      </p:sp>
      <p:sp>
        <p:nvSpPr>
          <p:cNvPr id="16" name="Text 14"/>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AMP Medicare Planning Bootcamp  |  Powered by Aegis Financial</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F244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897B"/>
          </a:solidFill>
          <a:ln/>
        </p:spPr>
        <p:txBody>
          <a:bodyPr/>
          <a:lstStyle/>
          <a:p>
            <a:endParaRPr lang="en-US"/>
          </a:p>
        </p:txBody>
      </p:sp>
      <p:sp>
        <p:nvSpPr>
          <p:cNvPr id="3" name="Text 1"/>
          <p:cNvSpPr/>
          <p:nvPr/>
        </p:nvSpPr>
        <p:spPr>
          <a:xfrm>
            <a:off x="731520" y="1371600"/>
            <a:ext cx="7680960" cy="822960"/>
          </a:xfrm>
          <a:prstGeom prst="rect">
            <a:avLst/>
          </a:prstGeom>
          <a:noFill/>
          <a:ln/>
        </p:spPr>
        <p:txBody>
          <a:bodyPr wrap="square" rtlCol="0" anchor="ctr"/>
          <a:lstStyle/>
          <a:p>
            <a:pPr marL="0" indent="0" algn="l">
              <a:buNone/>
            </a:pPr>
            <a:r>
              <a:rPr lang="en-US" sz="4400" b="1" dirty="0">
                <a:solidFill>
                  <a:srgbClr val="B0BEC5"/>
                </a:solidFill>
                <a:latin typeface="Arial Black" pitchFamily="34" charset="0"/>
                <a:ea typeface="Arial Black" pitchFamily="34" charset="-122"/>
                <a:cs typeface="Arial Black" pitchFamily="34" charset="-120"/>
              </a:rPr>
              <a:t>NOW GO</a:t>
            </a:r>
            <a:endParaRPr lang="en-US" sz="4400" dirty="0"/>
          </a:p>
        </p:txBody>
      </p:sp>
      <p:sp>
        <p:nvSpPr>
          <p:cNvPr id="4" name="Text 2"/>
          <p:cNvSpPr/>
          <p:nvPr/>
        </p:nvSpPr>
        <p:spPr>
          <a:xfrm>
            <a:off x="731520" y="2103120"/>
            <a:ext cx="7680960" cy="822960"/>
          </a:xfrm>
          <a:prstGeom prst="rect">
            <a:avLst/>
          </a:prstGeom>
          <a:noFill/>
          <a:ln/>
        </p:spPr>
        <p:txBody>
          <a:bodyPr wrap="square" rtlCol="0" anchor="ctr"/>
          <a:lstStyle/>
          <a:p>
            <a:pPr marL="0" indent="0" algn="l">
              <a:buNone/>
            </a:pPr>
            <a:r>
              <a:rPr lang="en-US" sz="4400" b="1" dirty="0">
                <a:solidFill>
                  <a:srgbClr val="00897B"/>
                </a:solidFill>
                <a:latin typeface="Arial Black" pitchFamily="34" charset="0"/>
                <a:ea typeface="Arial Black" pitchFamily="34" charset="-122"/>
                <a:cs typeface="Arial Black" pitchFamily="34" charset="-120"/>
              </a:rPr>
              <a:t>MAKE IT HAPPEN.</a:t>
            </a:r>
            <a:endParaRPr lang="en-US" sz="4400" dirty="0"/>
          </a:p>
        </p:txBody>
      </p:sp>
      <p:sp>
        <p:nvSpPr>
          <p:cNvPr id="5" name="Text 3"/>
          <p:cNvSpPr/>
          <p:nvPr/>
        </p:nvSpPr>
        <p:spPr>
          <a:xfrm>
            <a:off x="731520" y="3291840"/>
            <a:ext cx="7680960" cy="457200"/>
          </a:xfrm>
          <a:prstGeom prst="rect">
            <a:avLst/>
          </a:prstGeom>
          <a:noFill/>
          <a:ln/>
        </p:spPr>
        <p:txBody>
          <a:bodyPr wrap="square" rtlCol="0" anchor="ctr"/>
          <a:lstStyle/>
          <a:p>
            <a:pPr marL="0" indent="0" algn="l">
              <a:buNone/>
            </a:pPr>
            <a:r>
              <a:rPr lang="en-US" sz="1800" i="1" dirty="0">
                <a:solidFill>
                  <a:srgbClr val="90A4AE"/>
                </a:solidFill>
                <a:latin typeface="Arial" pitchFamily="34" charset="0"/>
                <a:ea typeface="Arial" pitchFamily="34" charset="-122"/>
                <a:cs typeface="Arial" pitchFamily="34" charset="-120"/>
              </a:rPr>
              <a:t>Welcome to Complete Care Planning®.</a:t>
            </a:r>
            <a:endParaRPr lang="en-US" sz="1800" dirty="0"/>
          </a:p>
        </p:txBody>
      </p:sp>
      <p:sp>
        <p:nvSpPr>
          <p:cNvPr id="6" name="Shape 4"/>
          <p:cNvSpPr/>
          <p:nvPr/>
        </p:nvSpPr>
        <p:spPr>
          <a:xfrm>
            <a:off x="0" y="4594860"/>
            <a:ext cx="9144000" cy="548640"/>
          </a:xfrm>
          <a:prstGeom prst="rect">
            <a:avLst/>
          </a:prstGeom>
          <a:solidFill>
            <a:srgbClr val="1B3A5C"/>
          </a:solidFill>
          <a:ln/>
        </p:spPr>
        <p:txBody>
          <a:bodyPr/>
          <a:lstStyle/>
          <a:p>
            <a:endParaRPr lang="en-US"/>
          </a:p>
        </p:txBody>
      </p:sp>
      <p:sp>
        <p:nvSpPr>
          <p:cNvPr id="7" name="Text 5"/>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Advisor Success with Coach Mike  |  Powered by Aegis Financial</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B3A5C"/>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897B"/>
          </a:solidFill>
          <a:ln/>
        </p:spPr>
        <p:txBody>
          <a:bodyPr/>
          <a:lstStyle/>
          <a:p>
            <a:endParaRPr lang="en-US"/>
          </a:p>
        </p:txBody>
      </p:sp>
      <p:sp>
        <p:nvSpPr>
          <p:cNvPr id="3" name="Text 1"/>
          <p:cNvSpPr/>
          <p:nvPr/>
        </p:nvSpPr>
        <p:spPr>
          <a:xfrm>
            <a:off x="731520" y="1280160"/>
            <a:ext cx="7680960" cy="548640"/>
          </a:xfrm>
          <a:prstGeom prst="rect">
            <a:avLst/>
          </a:prstGeom>
          <a:noFill/>
          <a:ln/>
        </p:spPr>
        <p:txBody>
          <a:bodyPr wrap="square" rtlCol="0" anchor="ctr"/>
          <a:lstStyle/>
          <a:p>
            <a:pPr marL="0" indent="0" algn="l">
              <a:buNone/>
            </a:pPr>
            <a:r>
              <a:rPr lang="en-US" sz="1800" b="1" kern="0" spc="400" dirty="0">
                <a:solidFill>
                  <a:srgbClr val="00897B"/>
                </a:solidFill>
                <a:latin typeface="Arial" pitchFamily="34" charset="0"/>
                <a:ea typeface="Arial" pitchFamily="34" charset="-122"/>
                <a:cs typeface="Arial" pitchFamily="34" charset="-120"/>
              </a:rPr>
              <a:t>PART 1</a:t>
            </a:r>
            <a:endParaRPr lang="en-US" sz="1800" dirty="0"/>
          </a:p>
        </p:txBody>
      </p:sp>
      <p:sp>
        <p:nvSpPr>
          <p:cNvPr id="4" name="Text 2"/>
          <p:cNvSpPr/>
          <p:nvPr/>
        </p:nvSpPr>
        <p:spPr>
          <a:xfrm>
            <a:off x="731520" y="1828800"/>
            <a:ext cx="7680960" cy="822960"/>
          </a:xfrm>
          <a:prstGeom prst="rect">
            <a:avLst/>
          </a:prstGeom>
          <a:noFill/>
          <a:ln/>
        </p:spPr>
        <p:txBody>
          <a:bodyPr wrap="square" rtlCol="0" anchor="ctr"/>
          <a:lstStyle/>
          <a:p>
            <a:pPr marL="0" indent="0" algn="l">
              <a:buNone/>
            </a:pPr>
            <a:r>
              <a:rPr lang="en-US" sz="4000" b="1" dirty="0">
                <a:solidFill>
                  <a:srgbClr val="FFFFFF"/>
                </a:solidFill>
                <a:latin typeface="Arial Black" pitchFamily="34" charset="0"/>
                <a:ea typeface="Arial Black" pitchFamily="34" charset="-122"/>
                <a:cs typeface="Arial Black" pitchFamily="34" charset="-120"/>
              </a:rPr>
              <a:t>THE RECONNECT CALL</a:t>
            </a:r>
            <a:endParaRPr lang="en-US" sz="4000" dirty="0"/>
          </a:p>
        </p:txBody>
      </p:sp>
      <p:sp>
        <p:nvSpPr>
          <p:cNvPr id="5" name="Text 3"/>
          <p:cNvSpPr/>
          <p:nvPr/>
        </p:nvSpPr>
        <p:spPr>
          <a:xfrm>
            <a:off x="731520" y="2926080"/>
            <a:ext cx="6400800" cy="731520"/>
          </a:xfrm>
          <a:prstGeom prst="rect">
            <a:avLst/>
          </a:prstGeom>
          <a:noFill/>
          <a:ln/>
        </p:spPr>
        <p:txBody>
          <a:bodyPr wrap="square" rtlCol="0" anchor="ctr"/>
          <a:lstStyle/>
          <a:p>
            <a:pPr marL="0" indent="0" algn="l">
              <a:lnSpc>
                <a:spcPct val="140000"/>
              </a:lnSpc>
              <a:buNone/>
            </a:pPr>
            <a:r>
              <a:rPr lang="en-US" sz="1600" dirty="0">
                <a:solidFill>
                  <a:srgbClr val="B0BEC5"/>
                </a:solidFill>
                <a:latin typeface="Arial" pitchFamily="34" charset="0"/>
                <a:ea typeface="Arial" pitchFamily="34" charset="-122"/>
                <a:cs typeface="Arial" pitchFamily="34" charset="-120"/>
              </a:rPr>
              <a:t>6 scenarios covering the reactivation phone call,</a:t>
            </a:r>
            <a:endParaRPr lang="en-US" sz="1600" dirty="0"/>
          </a:p>
          <a:p>
            <a:pPr marL="0" indent="0" algn="l">
              <a:lnSpc>
                <a:spcPct val="140000"/>
              </a:lnSpc>
              <a:buNone/>
            </a:pPr>
            <a:r>
              <a:rPr lang="en-US" sz="1600" dirty="0">
                <a:solidFill>
                  <a:srgbClr val="B0BEC5"/>
                </a:solidFill>
                <a:latin typeface="Arial" pitchFamily="34" charset="0"/>
                <a:ea typeface="Arial" pitchFamily="34" charset="-122"/>
                <a:cs typeface="Arial" pitchFamily="34" charset="-120"/>
              </a:rPr>
              <a:t>objection handling, and booking the appointment.</a:t>
            </a:r>
            <a:endParaRPr lang="en-US" sz="1600" dirty="0"/>
          </a:p>
        </p:txBody>
      </p:sp>
      <p:sp>
        <p:nvSpPr>
          <p:cNvPr id="6" name="Shape 4"/>
          <p:cNvSpPr/>
          <p:nvPr/>
        </p:nvSpPr>
        <p:spPr>
          <a:xfrm>
            <a:off x="0" y="4594860"/>
            <a:ext cx="9144000" cy="548640"/>
          </a:xfrm>
          <a:prstGeom prst="rect">
            <a:avLst/>
          </a:prstGeom>
          <a:solidFill>
            <a:srgbClr val="0F2440"/>
          </a:solidFill>
          <a:ln/>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3A5C"/>
          </a:solidFill>
          <a:ln/>
        </p:spPr>
        <p:txBody>
          <a:bodyPr/>
          <a:lstStyle/>
          <a:p>
            <a:endParaRPr lang="en-US"/>
          </a:p>
        </p:txBody>
      </p:sp>
      <p:sp>
        <p:nvSpPr>
          <p:cNvPr id="3" name="Text 1"/>
          <p:cNvSpPr/>
          <p:nvPr/>
        </p:nvSpPr>
        <p:spPr>
          <a:xfrm>
            <a:off x="338203" y="91440"/>
            <a:ext cx="759077" cy="777240"/>
          </a:xfrm>
          <a:prstGeom prst="rect">
            <a:avLst/>
          </a:prstGeom>
          <a:noFill/>
          <a:ln/>
        </p:spPr>
        <p:txBody>
          <a:bodyPr wrap="square" rtlCol="0" anchor="ctr"/>
          <a:lstStyle/>
          <a:p>
            <a:pPr marL="0" indent="0" algn="ctr">
              <a:buNone/>
            </a:pPr>
            <a:r>
              <a:rPr lang="en-US" sz="2800" b="1" dirty="0">
                <a:solidFill>
                  <a:srgbClr val="00897B"/>
                </a:solidFill>
                <a:latin typeface="Arial Black" pitchFamily="34" charset="0"/>
                <a:ea typeface="Arial Black" pitchFamily="34" charset="-122"/>
                <a:cs typeface="Arial Black" pitchFamily="34" charset="-120"/>
              </a:rPr>
              <a:t>#1</a:t>
            </a:r>
            <a:endParaRPr lang="en-US" sz="2800" dirty="0"/>
          </a:p>
        </p:txBody>
      </p:sp>
      <p:sp>
        <p:nvSpPr>
          <p:cNvPr id="4" name="Text 2"/>
          <p:cNvSpPr/>
          <p:nvPr/>
        </p:nvSpPr>
        <p:spPr>
          <a:xfrm>
            <a:off x="1188720" y="91440"/>
            <a:ext cx="4572000" cy="274320"/>
          </a:xfrm>
          <a:prstGeom prst="rect">
            <a:avLst/>
          </a:prstGeom>
          <a:noFill/>
          <a:ln/>
        </p:spPr>
        <p:txBody>
          <a:bodyPr wrap="square" rtlCol="0" anchor="ctr"/>
          <a:lstStyle/>
          <a:p>
            <a:pPr marL="0" indent="0" algn="l">
              <a:buNone/>
            </a:pPr>
            <a:r>
              <a:rPr lang="en-US" sz="1000" kern="0" spc="200" dirty="0">
                <a:solidFill>
                  <a:srgbClr val="B0BEC5"/>
                </a:solidFill>
                <a:latin typeface="Arial" pitchFamily="34" charset="0"/>
                <a:ea typeface="Arial" pitchFamily="34" charset="-122"/>
                <a:cs typeface="Arial" pitchFamily="34" charset="-120"/>
              </a:rPr>
              <a:t>RECONNECT CALL</a:t>
            </a:r>
            <a:endParaRPr lang="en-US" sz="1000" dirty="0"/>
          </a:p>
        </p:txBody>
      </p:sp>
      <p:sp>
        <p:nvSpPr>
          <p:cNvPr id="5" name="Text 3"/>
          <p:cNvSpPr/>
          <p:nvPr/>
        </p:nvSpPr>
        <p:spPr>
          <a:xfrm>
            <a:off x="1188720" y="347472"/>
            <a:ext cx="7498080" cy="548640"/>
          </a:xfrm>
          <a:prstGeom prst="rect">
            <a:avLst/>
          </a:prstGeom>
          <a:noFill/>
          <a:ln/>
        </p:spPr>
        <p:txBody>
          <a:bodyPr wrap="square" rtlCol="0" anchor="t"/>
          <a:lstStyle/>
          <a:p>
            <a:pPr marL="0" indent="0" algn="l">
              <a:buNone/>
            </a:pPr>
            <a:r>
              <a:rPr lang="en-US" sz="1900" b="1" dirty="0">
                <a:solidFill>
                  <a:srgbClr val="FFFFFF"/>
                </a:solidFill>
                <a:latin typeface="Arial Black" pitchFamily="34" charset="0"/>
                <a:ea typeface="Arial Black" pitchFamily="34" charset="-122"/>
                <a:cs typeface="Arial Black" pitchFamily="34" charset="-120"/>
              </a:rPr>
              <a:t>WARM CLIENT, EASY OPEN</a:t>
            </a:r>
            <a:endParaRPr lang="en-US" sz="1900" dirty="0"/>
          </a:p>
        </p:txBody>
      </p:sp>
      <p:sp>
        <p:nvSpPr>
          <p:cNvPr id="6" name="Shape 4"/>
          <p:cNvSpPr/>
          <p:nvPr/>
        </p:nvSpPr>
        <p:spPr>
          <a:xfrm>
            <a:off x="457200" y="1234440"/>
            <a:ext cx="2926080" cy="118872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7" name="Text 5"/>
          <p:cNvSpPr/>
          <p:nvPr/>
        </p:nvSpPr>
        <p:spPr>
          <a:xfrm>
            <a:off x="685800" y="1325880"/>
            <a:ext cx="2468880" cy="320040"/>
          </a:xfrm>
          <a:prstGeom prst="rect">
            <a:avLst/>
          </a:prstGeom>
          <a:noFill/>
          <a:ln/>
        </p:spPr>
        <p:txBody>
          <a:bodyPr wrap="square" rtlCol="0" anchor="ctr"/>
          <a:lstStyle/>
          <a:p>
            <a:pPr marL="0" indent="0" algn="l">
              <a:buNone/>
            </a:pPr>
            <a:r>
              <a:rPr lang="en-US" sz="1000" b="1" kern="0" spc="200" dirty="0">
                <a:solidFill>
                  <a:srgbClr val="00897B"/>
                </a:solidFill>
                <a:latin typeface="Arial" pitchFamily="34" charset="0"/>
                <a:ea typeface="Arial" pitchFamily="34" charset="-122"/>
                <a:cs typeface="Arial" pitchFamily="34" charset="-120"/>
              </a:rPr>
              <a:t>THE CLIENT</a:t>
            </a:r>
            <a:endParaRPr lang="en-US" sz="1000" dirty="0"/>
          </a:p>
        </p:txBody>
      </p:sp>
      <p:sp>
        <p:nvSpPr>
          <p:cNvPr id="8" name="Text 6"/>
          <p:cNvSpPr/>
          <p:nvPr/>
        </p:nvSpPr>
        <p:spPr>
          <a:xfrm>
            <a:off x="685800" y="1600200"/>
            <a:ext cx="2468880" cy="320040"/>
          </a:xfrm>
          <a:prstGeom prst="rect">
            <a:avLst/>
          </a:prstGeom>
          <a:noFill/>
          <a:ln/>
        </p:spPr>
        <p:txBody>
          <a:bodyPr wrap="square" rtlCol="0" anchor="ctr"/>
          <a:lstStyle/>
          <a:p>
            <a:pPr marL="0" indent="0" algn="l">
              <a:buNone/>
            </a:pPr>
            <a:r>
              <a:rPr lang="en-US" sz="1600" b="1" dirty="0">
                <a:solidFill>
                  <a:srgbClr val="1A1A2E"/>
                </a:solidFill>
                <a:latin typeface="Arial Black" pitchFamily="34" charset="0"/>
                <a:ea typeface="Arial Black" pitchFamily="34" charset="-122"/>
                <a:cs typeface="Arial Black" pitchFamily="34" charset="-120"/>
              </a:rPr>
              <a:t>Margaret, age 72</a:t>
            </a:r>
            <a:endParaRPr lang="en-US" sz="1600" dirty="0"/>
          </a:p>
        </p:txBody>
      </p:sp>
      <p:sp>
        <p:nvSpPr>
          <p:cNvPr id="9" name="Text 7"/>
          <p:cNvSpPr/>
          <p:nvPr/>
        </p:nvSpPr>
        <p:spPr>
          <a:xfrm>
            <a:off x="685800" y="1920240"/>
            <a:ext cx="2468880" cy="411480"/>
          </a:xfrm>
          <a:prstGeom prst="rect">
            <a:avLst/>
          </a:prstGeom>
          <a:noFill/>
          <a:ln/>
        </p:spPr>
        <p:txBody>
          <a:bodyPr wrap="square" rtlCol="0" anchor="ctr"/>
          <a:lstStyle/>
          <a:p>
            <a:pPr marL="0" indent="0" algn="l">
              <a:lnSpc>
                <a:spcPct val="120000"/>
              </a:lnSpc>
              <a:buNone/>
            </a:pPr>
            <a:r>
              <a:rPr lang="en-US" sz="1100" dirty="0">
                <a:solidFill>
                  <a:srgbClr val="90A4AE"/>
                </a:solidFill>
                <a:latin typeface="Arial" pitchFamily="34" charset="0"/>
                <a:ea typeface="Arial" pitchFamily="34" charset="-122"/>
                <a:cs typeface="Arial" pitchFamily="34" charset="-120"/>
              </a:rPr>
              <a:t>Medicare client for 4 years. Loves you. Chatty and friendly.</a:t>
            </a:r>
            <a:endParaRPr lang="en-US" sz="1100" dirty="0"/>
          </a:p>
        </p:txBody>
      </p:sp>
      <p:sp>
        <p:nvSpPr>
          <p:cNvPr id="10" name="Shape 8"/>
          <p:cNvSpPr/>
          <p:nvPr/>
        </p:nvSpPr>
        <p:spPr>
          <a:xfrm>
            <a:off x="457200" y="2606040"/>
            <a:ext cx="8229600" cy="219456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11" name="Shape 9"/>
          <p:cNvSpPr/>
          <p:nvPr/>
        </p:nvSpPr>
        <p:spPr>
          <a:xfrm>
            <a:off x="457200" y="2606040"/>
            <a:ext cx="73152" cy="2194560"/>
          </a:xfrm>
          <a:prstGeom prst="rect">
            <a:avLst/>
          </a:prstGeom>
          <a:solidFill>
            <a:srgbClr val="00897B"/>
          </a:solidFill>
          <a:ln/>
        </p:spPr>
        <p:txBody>
          <a:bodyPr/>
          <a:lstStyle/>
          <a:p>
            <a:endParaRPr lang="en-US"/>
          </a:p>
        </p:txBody>
      </p:sp>
      <p:sp>
        <p:nvSpPr>
          <p:cNvPr id="12" name="Text 10"/>
          <p:cNvSpPr/>
          <p:nvPr/>
        </p:nvSpPr>
        <p:spPr>
          <a:xfrm>
            <a:off x="777240" y="2697480"/>
            <a:ext cx="3657600" cy="274320"/>
          </a:xfrm>
          <a:prstGeom prst="rect">
            <a:avLst/>
          </a:prstGeom>
          <a:noFill/>
          <a:ln/>
        </p:spPr>
        <p:txBody>
          <a:bodyPr wrap="square" rtlCol="0" anchor="ctr"/>
          <a:lstStyle/>
          <a:p>
            <a:pPr marL="0" indent="0" algn="l">
              <a:buNone/>
            </a:pPr>
            <a:r>
              <a:rPr lang="en-US" sz="1100" b="1" kern="0" spc="200" dirty="0">
                <a:solidFill>
                  <a:srgbClr val="00897B"/>
                </a:solidFill>
                <a:latin typeface="Arial" pitchFamily="34" charset="0"/>
                <a:ea typeface="Arial" pitchFamily="34" charset="-122"/>
                <a:cs typeface="Arial" pitchFamily="34" charset="-120"/>
              </a:rPr>
              <a:t>VOLUNTEER PROMPT</a:t>
            </a:r>
            <a:endParaRPr lang="en-US" sz="1100" dirty="0"/>
          </a:p>
        </p:txBody>
      </p:sp>
      <p:sp>
        <p:nvSpPr>
          <p:cNvPr id="14" name="Text 12"/>
          <p:cNvSpPr/>
          <p:nvPr/>
        </p:nvSpPr>
        <p:spPr>
          <a:xfrm>
            <a:off x="777240" y="3017520"/>
            <a:ext cx="7589520" cy="1645920"/>
          </a:xfrm>
          <a:prstGeom prst="rect">
            <a:avLst/>
          </a:prstGeom>
          <a:noFill/>
          <a:ln/>
        </p:spPr>
        <p:txBody>
          <a:bodyPr wrap="square" rtlCol="0" anchor="t"/>
          <a:lstStyle/>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You’re happy to hear from your agent — you consider them a trusted friend.</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You’re pleasant and chatty. Ask about their family too.</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When they mention something new beyond Medicare, you’re curious:</a:t>
            </a:r>
            <a:endParaRPr lang="en-US" sz="1300" dirty="0"/>
          </a:p>
          <a:p>
            <a:pPr marL="0" indent="0">
              <a:lnSpc>
                <a:spcPct val="125000"/>
              </a:lnSpc>
              <a:spcAft>
                <a:spcPts val="400"/>
              </a:spcAft>
              <a:buNone/>
            </a:pPr>
            <a:r>
              <a:rPr lang="en-US" sz="1400" b="1" i="1" dirty="0">
                <a:solidFill>
                  <a:srgbClr val="E65100"/>
                </a:solidFill>
                <a:latin typeface="Arial" pitchFamily="34" charset="0"/>
                <a:ea typeface="Arial" pitchFamily="34" charset="-122"/>
                <a:cs typeface="Arial" pitchFamily="34" charset="-120"/>
              </a:rPr>
              <a:t>“Oh, I thought you were just calling to check in on my Medicare!”</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You’re open. If they explain the custodial care gap, you’re surprised and willing to meet.</a:t>
            </a:r>
            <a:endParaRPr lang="en-US" sz="1300" dirty="0"/>
          </a:p>
        </p:txBody>
      </p:sp>
      <p:sp>
        <p:nvSpPr>
          <p:cNvPr id="15" name="Shape 13"/>
          <p:cNvSpPr/>
          <p:nvPr/>
        </p:nvSpPr>
        <p:spPr>
          <a:xfrm>
            <a:off x="0" y="4594860"/>
            <a:ext cx="9144000" cy="548640"/>
          </a:xfrm>
          <a:prstGeom prst="rect">
            <a:avLst/>
          </a:prstGeom>
          <a:solidFill>
            <a:srgbClr val="1B3A5C"/>
          </a:solidFill>
          <a:ln/>
        </p:spPr>
        <p:txBody>
          <a:bodyPr/>
          <a:lstStyle/>
          <a:p>
            <a:endParaRPr lang="en-US"/>
          </a:p>
        </p:txBody>
      </p:sp>
      <p:sp>
        <p:nvSpPr>
          <p:cNvPr id="16" name="Text 14"/>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AMP Medicare Planning Bootcamp  |  Powered by Aegis Financial</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3A5C"/>
          </a:solidFill>
          <a:ln/>
        </p:spPr>
        <p:txBody>
          <a:bodyPr/>
          <a:lstStyle/>
          <a:p>
            <a:endParaRPr lang="en-US"/>
          </a:p>
        </p:txBody>
      </p:sp>
      <p:sp>
        <p:nvSpPr>
          <p:cNvPr id="3" name="Text 1"/>
          <p:cNvSpPr/>
          <p:nvPr/>
        </p:nvSpPr>
        <p:spPr>
          <a:xfrm>
            <a:off x="344466" y="91440"/>
            <a:ext cx="752814" cy="777240"/>
          </a:xfrm>
          <a:prstGeom prst="rect">
            <a:avLst/>
          </a:prstGeom>
          <a:noFill/>
          <a:ln/>
        </p:spPr>
        <p:txBody>
          <a:bodyPr wrap="square" rtlCol="0" anchor="ctr"/>
          <a:lstStyle/>
          <a:p>
            <a:pPr marL="0" indent="0" algn="ctr">
              <a:buNone/>
            </a:pPr>
            <a:r>
              <a:rPr lang="en-US" sz="2800" b="1" dirty="0">
                <a:solidFill>
                  <a:srgbClr val="00897B"/>
                </a:solidFill>
                <a:latin typeface="Arial Black" pitchFamily="34" charset="0"/>
                <a:ea typeface="Arial Black" pitchFamily="34" charset="-122"/>
                <a:cs typeface="Arial Black" pitchFamily="34" charset="-120"/>
              </a:rPr>
              <a:t>#2</a:t>
            </a:r>
            <a:endParaRPr lang="en-US" sz="2800" dirty="0"/>
          </a:p>
        </p:txBody>
      </p:sp>
      <p:sp>
        <p:nvSpPr>
          <p:cNvPr id="4" name="Text 2"/>
          <p:cNvSpPr/>
          <p:nvPr/>
        </p:nvSpPr>
        <p:spPr>
          <a:xfrm>
            <a:off x="1188720" y="91440"/>
            <a:ext cx="4572000" cy="274320"/>
          </a:xfrm>
          <a:prstGeom prst="rect">
            <a:avLst/>
          </a:prstGeom>
          <a:noFill/>
          <a:ln/>
        </p:spPr>
        <p:txBody>
          <a:bodyPr wrap="square" rtlCol="0" anchor="ctr"/>
          <a:lstStyle/>
          <a:p>
            <a:pPr marL="0" indent="0" algn="l">
              <a:buNone/>
            </a:pPr>
            <a:r>
              <a:rPr lang="en-US" sz="1000" kern="0" spc="200" dirty="0">
                <a:solidFill>
                  <a:srgbClr val="B0BEC5"/>
                </a:solidFill>
                <a:latin typeface="Arial" pitchFamily="34" charset="0"/>
                <a:ea typeface="Arial" pitchFamily="34" charset="-122"/>
                <a:cs typeface="Arial" pitchFamily="34" charset="-120"/>
              </a:rPr>
              <a:t>RECONNECT CALL — OBJECTION</a:t>
            </a:r>
            <a:endParaRPr lang="en-US" sz="1000" dirty="0"/>
          </a:p>
        </p:txBody>
      </p:sp>
      <p:sp>
        <p:nvSpPr>
          <p:cNvPr id="5" name="Text 3"/>
          <p:cNvSpPr/>
          <p:nvPr/>
        </p:nvSpPr>
        <p:spPr>
          <a:xfrm>
            <a:off x="1188720" y="347472"/>
            <a:ext cx="7498080" cy="548640"/>
          </a:xfrm>
          <a:prstGeom prst="rect">
            <a:avLst/>
          </a:prstGeom>
          <a:noFill/>
          <a:ln/>
        </p:spPr>
        <p:txBody>
          <a:bodyPr wrap="square" rtlCol="0" anchor="t"/>
          <a:lstStyle/>
          <a:p>
            <a:pPr marL="0" indent="0" algn="l">
              <a:buNone/>
            </a:pPr>
            <a:r>
              <a:rPr lang="en-US" sz="1900" b="1" dirty="0">
                <a:solidFill>
                  <a:srgbClr val="FFFFFF"/>
                </a:solidFill>
                <a:latin typeface="Arial Black" pitchFamily="34" charset="0"/>
                <a:ea typeface="Arial Black" pitchFamily="34" charset="-122"/>
                <a:cs typeface="Arial Black" pitchFamily="34" charset="-120"/>
              </a:rPr>
              <a:t>“I ALREADY HAVE MY MEDICARE SET UP”</a:t>
            </a:r>
            <a:endParaRPr lang="en-US" sz="1900" dirty="0"/>
          </a:p>
        </p:txBody>
      </p:sp>
      <p:sp>
        <p:nvSpPr>
          <p:cNvPr id="6" name="Shape 4"/>
          <p:cNvSpPr/>
          <p:nvPr/>
        </p:nvSpPr>
        <p:spPr>
          <a:xfrm>
            <a:off x="457200" y="1234440"/>
            <a:ext cx="2926080" cy="118872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7" name="Text 5"/>
          <p:cNvSpPr/>
          <p:nvPr/>
        </p:nvSpPr>
        <p:spPr>
          <a:xfrm>
            <a:off x="685800" y="1325880"/>
            <a:ext cx="2468880" cy="320040"/>
          </a:xfrm>
          <a:prstGeom prst="rect">
            <a:avLst/>
          </a:prstGeom>
          <a:noFill/>
          <a:ln/>
        </p:spPr>
        <p:txBody>
          <a:bodyPr wrap="square" rtlCol="0" anchor="ctr"/>
          <a:lstStyle/>
          <a:p>
            <a:pPr marL="0" indent="0" algn="l">
              <a:buNone/>
            </a:pPr>
            <a:r>
              <a:rPr lang="en-US" sz="1000" b="1" kern="0" spc="200" dirty="0">
                <a:solidFill>
                  <a:srgbClr val="00897B"/>
                </a:solidFill>
                <a:latin typeface="Arial" pitchFamily="34" charset="0"/>
                <a:ea typeface="Arial" pitchFamily="34" charset="-122"/>
                <a:cs typeface="Arial" pitchFamily="34" charset="-120"/>
              </a:rPr>
              <a:t>THE CLIENT</a:t>
            </a:r>
            <a:endParaRPr lang="en-US" sz="1000" dirty="0"/>
          </a:p>
        </p:txBody>
      </p:sp>
      <p:sp>
        <p:nvSpPr>
          <p:cNvPr id="8" name="Text 6"/>
          <p:cNvSpPr/>
          <p:nvPr/>
        </p:nvSpPr>
        <p:spPr>
          <a:xfrm>
            <a:off x="685800" y="1600200"/>
            <a:ext cx="2468880" cy="320040"/>
          </a:xfrm>
          <a:prstGeom prst="rect">
            <a:avLst/>
          </a:prstGeom>
          <a:noFill/>
          <a:ln/>
        </p:spPr>
        <p:txBody>
          <a:bodyPr wrap="square" rtlCol="0" anchor="ctr"/>
          <a:lstStyle/>
          <a:p>
            <a:pPr marL="0" indent="0" algn="l">
              <a:buNone/>
            </a:pPr>
            <a:r>
              <a:rPr lang="en-US" sz="1600" b="1" dirty="0">
                <a:solidFill>
                  <a:srgbClr val="1A1A2E"/>
                </a:solidFill>
                <a:latin typeface="Arial Black" pitchFamily="34" charset="0"/>
                <a:ea typeface="Arial Black" pitchFamily="34" charset="-122"/>
                <a:cs typeface="Arial Black" pitchFamily="34" charset="-120"/>
              </a:rPr>
              <a:t>Bill, age 68</a:t>
            </a:r>
            <a:endParaRPr lang="en-US" sz="1600" dirty="0"/>
          </a:p>
        </p:txBody>
      </p:sp>
      <p:sp>
        <p:nvSpPr>
          <p:cNvPr id="9" name="Text 7"/>
          <p:cNvSpPr/>
          <p:nvPr/>
        </p:nvSpPr>
        <p:spPr>
          <a:xfrm>
            <a:off x="685800" y="1920240"/>
            <a:ext cx="2468880" cy="411480"/>
          </a:xfrm>
          <a:prstGeom prst="rect">
            <a:avLst/>
          </a:prstGeom>
          <a:noFill/>
          <a:ln/>
        </p:spPr>
        <p:txBody>
          <a:bodyPr wrap="square" rtlCol="0" anchor="ctr"/>
          <a:lstStyle/>
          <a:p>
            <a:pPr marL="0" indent="0" algn="l">
              <a:lnSpc>
                <a:spcPct val="120000"/>
              </a:lnSpc>
              <a:buNone/>
            </a:pPr>
            <a:r>
              <a:rPr lang="en-US" sz="1100" dirty="0">
                <a:solidFill>
                  <a:srgbClr val="90A4AE"/>
                </a:solidFill>
                <a:latin typeface="Arial" pitchFamily="34" charset="0"/>
                <a:ea typeface="Arial" pitchFamily="34" charset="-122"/>
                <a:cs typeface="Arial" pitchFamily="34" charset="-120"/>
              </a:rPr>
              <a:t>Medicare client for 2 years. No-nonsense. Direct.</a:t>
            </a:r>
            <a:endParaRPr lang="en-US" sz="1100" dirty="0"/>
          </a:p>
        </p:txBody>
      </p:sp>
      <p:sp>
        <p:nvSpPr>
          <p:cNvPr id="10" name="Shape 8"/>
          <p:cNvSpPr/>
          <p:nvPr/>
        </p:nvSpPr>
        <p:spPr>
          <a:xfrm>
            <a:off x="457200" y="2606040"/>
            <a:ext cx="8229600" cy="219456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11" name="Shape 9"/>
          <p:cNvSpPr/>
          <p:nvPr/>
        </p:nvSpPr>
        <p:spPr>
          <a:xfrm>
            <a:off x="457200" y="2606040"/>
            <a:ext cx="73152" cy="2194560"/>
          </a:xfrm>
          <a:prstGeom prst="rect">
            <a:avLst/>
          </a:prstGeom>
          <a:solidFill>
            <a:srgbClr val="00897B"/>
          </a:solidFill>
          <a:ln/>
        </p:spPr>
        <p:txBody>
          <a:bodyPr/>
          <a:lstStyle/>
          <a:p>
            <a:endParaRPr lang="en-US"/>
          </a:p>
        </p:txBody>
      </p:sp>
      <p:sp>
        <p:nvSpPr>
          <p:cNvPr id="12" name="Text 10"/>
          <p:cNvSpPr/>
          <p:nvPr/>
        </p:nvSpPr>
        <p:spPr>
          <a:xfrm>
            <a:off x="777240" y="2697480"/>
            <a:ext cx="3657600" cy="274320"/>
          </a:xfrm>
          <a:prstGeom prst="rect">
            <a:avLst/>
          </a:prstGeom>
          <a:noFill/>
          <a:ln/>
        </p:spPr>
        <p:txBody>
          <a:bodyPr wrap="square" rtlCol="0" anchor="ctr"/>
          <a:lstStyle/>
          <a:p>
            <a:pPr marL="0" indent="0" algn="l">
              <a:buNone/>
            </a:pPr>
            <a:r>
              <a:rPr lang="en-US" sz="1100" b="1" kern="0" spc="200" dirty="0">
                <a:solidFill>
                  <a:srgbClr val="00897B"/>
                </a:solidFill>
                <a:latin typeface="Arial" pitchFamily="34" charset="0"/>
                <a:ea typeface="Arial" pitchFamily="34" charset="-122"/>
                <a:cs typeface="Arial" pitchFamily="34" charset="-120"/>
              </a:rPr>
              <a:t>VOLUNTEER PROMPT</a:t>
            </a:r>
            <a:endParaRPr lang="en-US" sz="1100" dirty="0"/>
          </a:p>
        </p:txBody>
      </p:sp>
      <p:sp>
        <p:nvSpPr>
          <p:cNvPr id="14" name="Text 12"/>
          <p:cNvSpPr/>
          <p:nvPr/>
        </p:nvSpPr>
        <p:spPr>
          <a:xfrm>
            <a:off x="777240" y="3017520"/>
            <a:ext cx="7589520" cy="1645920"/>
          </a:xfrm>
          <a:prstGeom prst="rect">
            <a:avLst/>
          </a:prstGeom>
          <a:noFill/>
          <a:ln/>
        </p:spPr>
        <p:txBody>
          <a:bodyPr wrap="square" rtlCol="0" anchor="t"/>
          <a:lstStyle/>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When your agent starts talking, cut them off politely:</a:t>
            </a:r>
            <a:endParaRPr lang="en-US" sz="1300" dirty="0"/>
          </a:p>
          <a:p>
            <a:pPr marL="0" indent="0">
              <a:lnSpc>
                <a:spcPct val="125000"/>
              </a:lnSpc>
              <a:spcAft>
                <a:spcPts val="400"/>
              </a:spcAft>
              <a:buNone/>
            </a:pPr>
            <a:r>
              <a:rPr lang="en-US" sz="1400" b="1" i="1" dirty="0">
                <a:solidFill>
                  <a:srgbClr val="E65100"/>
                </a:solidFill>
                <a:latin typeface="Arial" pitchFamily="34" charset="0"/>
                <a:ea typeface="Arial" pitchFamily="34" charset="-122"/>
                <a:cs typeface="Arial" pitchFamily="34" charset="-120"/>
              </a:rPr>
              <a:t>“Appreciate the call, but I’m all set with my Medicare. We already took care of all that.”</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If they keep talking about Medicare, you’re done.</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BUT — if they can show you this is about something DIFFERENT, you’ll listen.</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You’re not rude. You just don’t want your time wasted.</a:t>
            </a:r>
            <a:endParaRPr lang="en-US" sz="1300" dirty="0"/>
          </a:p>
        </p:txBody>
      </p:sp>
      <p:sp>
        <p:nvSpPr>
          <p:cNvPr id="15" name="Shape 13"/>
          <p:cNvSpPr/>
          <p:nvPr/>
        </p:nvSpPr>
        <p:spPr>
          <a:xfrm>
            <a:off x="0" y="4594860"/>
            <a:ext cx="9144000" cy="548640"/>
          </a:xfrm>
          <a:prstGeom prst="rect">
            <a:avLst/>
          </a:prstGeom>
          <a:solidFill>
            <a:srgbClr val="1B3A5C"/>
          </a:solidFill>
          <a:ln/>
        </p:spPr>
        <p:txBody>
          <a:bodyPr/>
          <a:lstStyle/>
          <a:p>
            <a:endParaRPr lang="en-US"/>
          </a:p>
        </p:txBody>
      </p:sp>
      <p:sp>
        <p:nvSpPr>
          <p:cNvPr id="16" name="Text 14"/>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AMP Medicare Planning Bootcamp  |  Powered by Aegis Financial</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3A5C"/>
          </a:solidFill>
          <a:ln/>
        </p:spPr>
        <p:txBody>
          <a:bodyPr/>
          <a:lstStyle/>
          <a:p>
            <a:endParaRPr lang="en-US"/>
          </a:p>
        </p:txBody>
      </p:sp>
      <p:sp>
        <p:nvSpPr>
          <p:cNvPr id="3" name="Text 1"/>
          <p:cNvSpPr/>
          <p:nvPr/>
        </p:nvSpPr>
        <p:spPr>
          <a:xfrm>
            <a:off x="388307" y="91440"/>
            <a:ext cx="708973" cy="777240"/>
          </a:xfrm>
          <a:prstGeom prst="rect">
            <a:avLst/>
          </a:prstGeom>
          <a:noFill/>
          <a:ln/>
        </p:spPr>
        <p:txBody>
          <a:bodyPr wrap="square" rtlCol="0" anchor="ctr"/>
          <a:lstStyle/>
          <a:p>
            <a:pPr marL="0" indent="0" algn="ctr">
              <a:buNone/>
            </a:pPr>
            <a:r>
              <a:rPr lang="en-US" sz="2800" b="1" dirty="0">
                <a:solidFill>
                  <a:srgbClr val="00897B"/>
                </a:solidFill>
                <a:latin typeface="Arial Black" pitchFamily="34" charset="0"/>
                <a:ea typeface="Arial Black" pitchFamily="34" charset="-122"/>
                <a:cs typeface="Arial Black" pitchFamily="34" charset="-120"/>
              </a:rPr>
              <a:t>#3</a:t>
            </a:r>
            <a:endParaRPr lang="en-US" sz="2800" dirty="0"/>
          </a:p>
        </p:txBody>
      </p:sp>
      <p:sp>
        <p:nvSpPr>
          <p:cNvPr id="4" name="Text 2"/>
          <p:cNvSpPr/>
          <p:nvPr/>
        </p:nvSpPr>
        <p:spPr>
          <a:xfrm>
            <a:off x="1188720" y="91440"/>
            <a:ext cx="4572000" cy="274320"/>
          </a:xfrm>
          <a:prstGeom prst="rect">
            <a:avLst/>
          </a:prstGeom>
          <a:noFill/>
          <a:ln/>
        </p:spPr>
        <p:txBody>
          <a:bodyPr wrap="square" rtlCol="0" anchor="ctr"/>
          <a:lstStyle/>
          <a:p>
            <a:pPr marL="0" indent="0" algn="l">
              <a:buNone/>
            </a:pPr>
            <a:r>
              <a:rPr lang="en-US" sz="1000" kern="0" spc="200" dirty="0">
                <a:solidFill>
                  <a:srgbClr val="B0BEC5"/>
                </a:solidFill>
                <a:latin typeface="Arial" pitchFamily="34" charset="0"/>
                <a:ea typeface="Arial" pitchFamily="34" charset="-122"/>
                <a:cs typeface="Arial" pitchFamily="34" charset="-120"/>
              </a:rPr>
              <a:t>RECONNECT CALL — OBJECTION</a:t>
            </a:r>
            <a:endParaRPr lang="en-US" sz="1000" dirty="0"/>
          </a:p>
        </p:txBody>
      </p:sp>
      <p:sp>
        <p:nvSpPr>
          <p:cNvPr id="5" name="Text 3"/>
          <p:cNvSpPr/>
          <p:nvPr/>
        </p:nvSpPr>
        <p:spPr>
          <a:xfrm>
            <a:off x="1188720" y="347472"/>
            <a:ext cx="7498080" cy="548640"/>
          </a:xfrm>
          <a:prstGeom prst="rect">
            <a:avLst/>
          </a:prstGeom>
          <a:noFill/>
          <a:ln/>
        </p:spPr>
        <p:txBody>
          <a:bodyPr wrap="square" rtlCol="0" anchor="t"/>
          <a:lstStyle/>
          <a:p>
            <a:pPr marL="0" indent="0" algn="l">
              <a:buNone/>
            </a:pPr>
            <a:r>
              <a:rPr lang="en-US" sz="1900" b="1" dirty="0">
                <a:solidFill>
                  <a:srgbClr val="FFFFFF"/>
                </a:solidFill>
                <a:latin typeface="Arial Black" pitchFamily="34" charset="0"/>
                <a:ea typeface="Arial Black" pitchFamily="34" charset="-122"/>
                <a:cs typeface="Arial Black" pitchFamily="34" charset="-120"/>
              </a:rPr>
              <a:t>“HOW MUCH IS THIS GOING TO COST ME?”</a:t>
            </a:r>
            <a:endParaRPr lang="en-US" sz="1900" dirty="0"/>
          </a:p>
        </p:txBody>
      </p:sp>
      <p:sp>
        <p:nvSpPr>
          <p:cNvPr id="6" name="Shape 4"/>
          <p:cNvSpPr/>
          <p:nvPr/>
        </p:nvSpPr>
        <p:spPr>
          <a:xfrm>
            <a:off x="457200" y="1234440"/>
            <a:ext cx="2926080" cy="118872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7" name="Text 5"/>
          <p:cNvSpPr/>
          <p:nvPr/>
        </p:nvSpPr>
        <p:spPr>
          <a:xfrm>
            <a:off x="685800" y="1325880"/>
            <a:ext cx="2468880" cy="320040"/>
          </a:xfrm>
          <a:prstGeom prst="rect">
            <a:avLst/>
          </a:prstGeom>
          <a:noFill/>
          <a:ln/>
        </p:spPr>
        <p:txBody>
          <a:bodyPr wrap="square" rtlCol="0" anchor="ctr"/>
          <a:lstStyle/>
          <a:p>
            <a:pPr marL="0" indent="0" algn="l">
              <a:buNone/>
            </a:pPr>
            <a:r>
              <a:rPr lang="en-US" sz="1000" b="1" kern="0" spc="200" dirty="0">
                <a:solidFill>
                  <a:srgbClr val="00897B"/>
                </a:solidFill>
                <a:latin typeface="Arial" pitchFamily="34" charset="0"/>
                <a:ea typeface="Arial" pitchFamily="34" charset="-122"/>
                <a:cs typeface="Arial" pitchFamily="34" charset="-120"/>
              </a:rPr>
              <a:t>THE CLIENT</a:t>
            </a:r>
            <a:endParaRPr lang="en-US" sz="1000" dirty="0"/>
          </a:p>
        </p:txBody>
      </p:sp>
      <p:sp>
        <p:nvSpPr>
          <p:cNvPr id="8" name="Text 6"/>
          <p:cNvSpPr/>
          <p:nvPr/>
        </p:nvSpPr>
        <p:spPr>
          <a:xfrm>
            <a:off x="685800" y="1600200"/>
            <a:ext cx="2468880" cy="320040"/>
          </a:xfrm>
          <a:prstGeom prst="rect">
            <a:avLst/>
          </a:prstGeom>
          <a:noFill/>
          <a:ln/>
        </p:spPr>
        <p:txBody>
          <a:bodyPr wrap="square" rtlCol="0" anchor="ctr"/>
          <a:lstStyle/>
          <a:p>
            <a:pPr marL="0" indent="0" algn="l">
              <a:buNone/>
            </a:pPr>
            <a:r>
              <a:rPr lang="en-US" sz="1600" b="1" dirty="0">
                <a:solidFill>
                  <a:srgbClr val="1A1A2E"/>
                </a:solidFill>
                <a:latin typeface="Arial Black" pitchFamily="34" charset="0"/>
                <a:ea typeface="Arial Black" pitchFamily="34" charset="-122"/>
                <a:cs typeface="Arial Black" pitchFamily="34" charset="-120"/>
              </a:rPr>
              <a:t>Linda, age 74</a:t>
            </a:r>
            <a:endParaRPr lang="en-US" sz="1600" dirty="0"/>
          </a:p>
        </p:txBody>
      </p:sp>
      <p:sp>
        <p:nvSpPr>
          <p:cNvPr id="9" name="Text 7"/>
          <p:cNvSpPr/>
          <p:nvPr/>
        </p:nvSpPr>
        <p:spPr>
          <a:xfrm>
            <a:off x="685800" y="1920240"/>
            <a:ext cx="2468880" cy="411480"/>
          </a:xfrm>
          <a:prstGeom prst="rect">
            <a:avLst/>
          </a:prstGeom>
          <a:noFill/>
          <a:ln/>
        </p:spPr>
        <p:txBody>
          <a:bodyPr wrap="square" rtlCol="0" anchor="ctr"/>
          <a:lstStyle/>
          <a:p>
            <a:pPr marL="0" indent="0" algn="l">
              <a:lnSpc>
                <a:spcPct val="120000"/>
              </a:lnSpc>
              <a:buNone/>
            </a:pPr>
            <a:r>
              <a:rPr lang="en-US" sz="1100" dirty="0">
                <a:solidFill>
                  <a:srgbClr val="90A4AE"/>
                </a:solidFill>
                <a:latin typeface="Arial" pitchFamily="34" charset="0"/>
                <a:ea typeface="Arial" pitchFamily="34" charset="-122"/>
                <a:cs typeface="Arial" pitchFamily="34" charset="-120"/>
              </a:rPr>
              <a:t>Loyal client for 5 years. Fixed income. Worried about money.</a:t>
            </a:r>
            <a:endParaRPr lang="en-US" sz="1100" dirty="0"/>
          </a:p>
        </p:txBody>
      </p:sp>
      <p:sp>
        <p:nvSpPr>
          <p:cNvPr id="10" name="Shape 8"/>
          <p:cNvSpPr/>
          <p:nvPr/>
        </p:nvSpPr>
        <p:spPr>
          <a:xfrm>
            <a:off x="457200" y="2606040"/>
            <a:ext cx="8229600" cy="219456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11" name="Shape 9"/>
          <p:cNvSpPr/>
          <p:nvPr/>
        </p:nvSpPr>
        <p:spPr>
          <a:xfrm>
            <a:off x="457200" y="2606040"/>
            <a:ext cx="73152" cy="2194560"/>
          </a:xfrm>
          <a:prstGeom prst="rect">
            <a:avLst/>
          </a:prstGeom>
          <a:solidFill>
            <a:srgbClr val="00897B"/>
          </a:solidFill>
          <a:ln/>
        </p:spPr>
        <p:txBody>
          <a:bodyPr/>
          <a:lstStyle/>
          <a:p>
            <a:endParaRPr lang="en-US"/>
          </a:p>
        </p:txBody>
      </p:sp>
      <p:sp>
        <p:nvSpPr>
          <p:cNvPr id="12" name="Text 10"/>
          <p:cNvSpPr/>
          <p:nvPr/>
        </p:nvSpPr>
        <p:spPr>
          <a:xfrm>
            <a:off x="777240" y="2697480"/>
            <a:ext cx="3657600" cy="274320"/>
          </a:xfrm>
          <a:prstGeom prst="rect">
            <a:avLst/>
          </a:prstGeom>
          <a:noFill/>
          <a:ln/>
        </p:spPr>
        <p:txBody>
          <a:bodyPr wrap="square" rtlCol="0" anchor="ctr"/>
          <a:lstStyle/>
          <a:p>
            <a:pPr marL="0" indent="0" algn="l">
              <a:buNone/>
            </a:pPr>
            <a:r>
              <a:rPr lang="en-US" sz="1100" b="1" kern="0" spc="200" dirty="0">
                <a:solidFill>
                  <a:srgbClr val="00897B"/>
                </a:solidFill>
                <a:latin typeface="Arial" pitchFamily="34" charset="0"/>
                <a:ea typeface="Arial" pitchFamily="34" charset="-122"/>
                <a:cs typeface="Arial" pitchFamily="34" charset="-120"/>
              </a:rPr>
              <a:t>VOLUNTEER PROMPT</a:t>
            </a:r>
            <a:endParaRPr lang="en-US" sz="1100" dirty="0"/>
          </a:p>
        </p:txBody>
      </p:sp>
      <p:sp>
        <p:nvSpPr>
          <p:cNvPr id="14" name="Text 12"/>
          <p:cNvSpPr/>
          <p:nvPr/>
        </p:nvSpPr>
        <p:spPr>
          <a:xfrm>
            <a:off x="777240" y="3017520"/>
            <a:ext cx="7589520" cy="1645920"/>
          </a:xfrm>
          <a:prstGeom prst="rect">
            <a:avLst/>
          </a:prstGeom>
          <a:noFill/>
          <a:ln/>
        </p:spPr>
        <p:txBody>
          <a:bodyPr wrap="square" rtlCol="0" anchor="t"/>
          <a:lstStyle/>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The second your agent mentions anything new, you interrupt:</a:t>
            </a:r>
            <a:endParaRPr lang="en-US" sz="1300" dirty="0"/>
          </a:p>
          <a:p>
            <a:pPr marL="0" indent="0">
              <a:lnSpc>
                <a:spcPct val="125000"/>
              </a:lnSpc>
              <a:spcAft>
                <a:spcPts val="400"/>
              </a:spcAft>
              <a:buNone/>
            </a:pPr>
            <a:r>
              <a:rPr lang="en-US" sz="1400" b="1" i="1" dirty="0">
                <a:solidFill>
                  <a:srgbClr val="E65100"/>
                </a:solidFill>
                <a:latin typeface="Arial" pitchFamily="34" charset="0"/>
                <a:ea typeface="Arial" pitchFamily="34" charset="-122"/>
                <a:cs typeface="Arial" pitchFamily="34" charset="-120"/>
              </a:rPr>
              <a:t>“Well, how much is this going to cost me? I’m on a fixed income. I can’t afford anything else.”</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You’re not mean — you’re scared.</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If they pressure you or talk about prices, you shut down.</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If they make you feel safe and talk about PROTECTING what you have, you’ll consider a meeting.</a:t>
            </a:r>
            <a:endParaRPr lang="en-US" sz="1300" dirty="0"/>
          </a:p>
        </p:txBody>
      </p:sp>
      <p:sp>
        <p:nvSpPr>
          <p:cNvPr id="15" name="Shape 13"/>
          <p:cNvSpPr/>
          <p:nvPr/>
        </p:nvSpPr>
        <p:spPr>
          <a:xfrm>
            <a:off x="0" y="4594860"/>
            <a:ext cx="9144000" cy="548640"/>
          </a:xfrm>
          <a:prstGeom prst="rect">
            <a:avLst/>
          </a:prstGeom>
          <a:solidFill>
            <a:srgbClr val="1B3A5C"/>
          </a:solidFill>
          <a:ln/>
        </p:spPr>
        <p:txBody>
          <a:bodyPr/>
          <a:lstStyle/>
          <a:p>
            <a:endParaRPr lang="en-US"/>
          </a:p>
        </p:txBody>
      </p:sp>
      <p:sp>
        <p:nvSpPr>
          <p:cNvPr id="16" name="Text 14"/>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AMP Medicare Planning Bootcamp  |  Powered by Aegis Financial</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3A5C"/>
          </a:solidFill>
          <a:ln/>
        </p:spPr>
        <p:txBody>
          <a:bodyPr/>
          <a:lstStyle/>
          <a:p>
            <a:endParaRPr lang="en-US"/>
          </a:p>
        </p:txBody>
      </p:sp>
      <p:sp>
        <p:nvSpPr>
          <p:cNvPr id="3" name="Text 1"/>
          <p:cNvSpPr/>
          <p:nvPr/>
        </p:nvSpPr>
        <p:spPr>
          <a:xfrm>
            <a:off x="331940" y="91440"/>
            <a:ext cx="765340" cy="777240"/>
          </a:xfrm>
          <a:prstGeom prst="rect">
            <a:avLst/>
          </a:prstGeom>
          <a:noFill/>
          <a:ln/>
        </p:spPr>
        <p:txBody>
          <a:bodyPr wrap="square" rtlCol="0" anchor="ctr"/>
          <a:lstStyle/>
          <a:p>
            <a:pPr marL="0" indent="0" algn="ctr">
              <a:buNone/>
            </a:pPr>
            <a:r>
              <a:rPr lang="en-US" sz="2800" b="1" dirty="0">
                <a:solidFill>
                  <a:srgbClr val="00897B"/>
                </a:solidFill>
                <a:latin typeface="Arial Black" pitchFamily="34" charset="0"/>
                <a:ea typeface="Arial Black" pitchFamily="34" charset="-122"/>
                <a:cs typeface="Arial Black" pitchFamily="34" charset="-120"/>
              </a:rPr>
              <a:t>#4</a:t>
            </a:r>
            <a:endParaRPr lang="en-US" sz="2800" dirty="0"/>
          </a:p>
        </p:txBody>
      </p:sp>
      <p:sp>
        <p:nvSpPr>
          <p:cNvPr id="4" name="Text 2"/>
          <p:cNvSpPr/>
          <p:nvPr/>
        </p:nvSpPr>
        <p:spPr>
          <a:xfrm>
            <a:off x="1188720" y="91440"/>
            <a:ext cx="4572000" cy="274320"/>
          </a:xfrm>
          <a:prstGeom prst="rect">
            <a:avLst/>
          </a:prstGeom>
          <a:noFill/>
          <a:ln/>
        </p:spPr>
        <p:txBody>
          <a:bodyPr wrap="square" rtlCol="0" anchor="ctr"/>
          <a:lstStyle/>
          <a:p>
            <a:pPr marL="0" indent="0" algn="l">
              <a:buNone/>
            </a:pPr>
            <a:r>
              <a:rPr lang="en-US" sz="1000" kern="0" spc="200" dirty="0">
                <a:solidFill>
                  <a:srgbClr val="B0BEC5"/>
                </a:solidFill>
                <a:latin typeface="Arial" pitchFamily="34" charset="0"/>
                <a:ea typeface="Arial" pitchFamily="34" charset="-122"/>
                <a:cs typeface="Arial" pitchFamily="34" charset="-120"/>
              </a:rPr>
              <a:t>RECONNECT CALL — OBJECTION</a:t>
            </a:r>
            <a:endParaRPr lang="en-US" sz="1000" dirty="0"/>
          </a:p>
        </p:txBody>
      </p:sp>
      <p:sp>
        <p:nvSpPr>
          <p:cNvPr id="5" name="Text 3"/>
          <p:cNvSpPr/>
          <p:nvPr/>
        </p:nvSpPr>
        <p:spPr>
          <a:xfrm>
            <a:off x="1188720" y="347472"/>
            <a:ext cx="7498080" cy="548640"/>
          </a:xfrm>
          <a:prstGeom prst="rect">
            <a:avLst/>
          </a:prstGeom>
          <a:noFill/>
          <a:ln/>
        </p:spPr>
        <p:txBody>
          <a:bodyPr wrap="square" rtlCol="0" anchor="t"/>
          <a:lstStyle/>
          <a:p>
            <a:pPr marL="0" indent="0" algn="l">
              <a:buNone/>
            </a:pPr>
            <a:r>
              <a:rPr lang="en-US" sz="1900" b="1" dirty="0">
                <a:solidFill>
                  <a:srgbClr val="FFFFFF"/>
                </a:solidFill>
                <a:latin typeface="Arial Black" pitchFamily="34" charset="0"/>
                <a:ea typeface="Arial Black" pitchFamily="34" charset="-122"/>
                <a:cs typeface="Arial Black" pitchFamily="34" charset="-120"/>
              </a:rPr>
              <a:t>“WHY ARE YOU CALLING ME ABOUT THIS NOW?”</a:t>
            </a:r>
            <a:endParaRPr lang="en-US" sz="1900" dirty="0"/>
          </a:p>
        </p:txBody>
      </p:sp>
      <p:sp>
        <p:nvSpPr>
          <p:cNvPr id="6" name="Shape 4"/>
          <p:cNvSpPr/>
          <p:nvPr/>
        </p:nvSpPr>
        <p:spPr>
          <a:xfrm>
            <a:off x="457200" y="1234440"/>
            <a:ext cx="2926080" cy="118872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7" name="Text 5"/>
          <p:cNvSpPr/>
          <p:nvPr/>
        </p:nvSpPr>
        <p:spPr>
          <a:xfrm>
            <a:off x="685800" y="1325880"/>
            <a:ext cx="2468880" cy="320040"/>
          </a:xfrm>
          <a:prstGeom prst="rect">
            <a:avLst/>
          </a:prstGeom>
          <a:noFill/>
          <a:ln/>
        </p:spPr>
        <p:txBody>
          <a:bodyPr wrap="square" rtlCol="0" anchor="ctr"/>
          <a:lstStyle/>
          <a:p>
            <a:pPr marL="0" indent="0" algn="l">
              <a:buNone/>
            </a:pPr>
            <a:r>
              <a:rPr lang="en-US" sz="1000" b="1" kern="0" spc="200" dirty="0">
                <a:solidFill>
                  <a:srgbClr val="00897B"/>
                </a:solidFill>
                <a:latin typeface="Arial" pitchFamily="34" charset="0"/>
                <a:ea typeface="Arial" pitchFamily="34" charset="-122"/>
                <a:cs typeface="Arial" pitchFamily="34" charset="-120"/>
              </a:rPr>
              <a:t>THE CLIENT</a:t>
            </a:r>
            <a:endParaRPr lang="en-US" sz="1000" dirty="0"/>
          </a:p>
        </p:txBody>
      </p:sp>
      <p:sp>
        <p:nvSpPr>
          <p:cNvPr id="8" name="Text 6"/>
          <p:cNvSpPr/>
          <p:nvPr/>
        </p:nvSpPr>
        <p:spPr>
          <a:xfrm>
            <a:off x="685800" y="1600200"/>
            <a:ext cx="2468880" cy="320040"/>
          </a:xfrm>
          <a:prstGeom prst="rect">
            <a:avLst/>
          </a:prstGeom>
          <a:noFill/>
          <a:ln/>
        </p:spPr>
        <p:txBody>
          <a:bodyPr wrap="square" rtlCol="0" anchor="ctr"/>
          <a:lstStyle/>
          <a:p>
            <a:pPr marL="0" indent="0" algn="l">
              <a:buNone/>
            </a:pPr>
            <a:r>
              <a:rPr lang="en-US" sz="1600" b="1" dirty="0">
                <a:solidFill>
                  <a:srgbClr val="1A1A2E"/>
                </a:solidFill>
                <a:latin typeface="Arial Black" pitchFamily="34" charset="0"/>
                <a:ea typeface="Arial Black" pitchFamily="34" charset="-122"/>
                <a:cs typeface="Arial Black" pitchFamily="34" charset="-120"/>
              </a:rPr>
              <a:t>Robert, age 70</a:t>
            </a:r>
            <a:endParaRPr lang="en-US" sz="1600" dirty="0"/>
          </a:p>
        </p:txBody>
      </p:sp>
      <p:sp>
        <p:nvSpPr>
          <p:cNvPr id="9" name="Text 7"/>
          <p:cNvSpPr/>
          <p:nvPr/>
        </p:nvSpPr>
        <p:spPr>
          <a:xfrm>
            <a:off x="685800" y="1920240"/>
            <a:ext cx="2468880" cy="411480"/>
          </a:xfrm>
          <a:prstGeom prst="rect">
            <a:avLst/>
          </a:prstGeom>
          <a:noFill/>
          <a:ln/>
        </p:spPr>
        <p:txBody>
          <a:bodyPr wrap="square" rtlCol="0" anchor="ctr"/>
          <a:lstStyle/>
          <a:p>
            <a:pPr marL="0" indent="0" algn="l">
              <a:lnSpc>
                <a:spcPct val="120000"/>
              </a:lnSpc>
              <a:buNone/>
            </a:pPr>
            <a:r>
              <a:rPr lang="en-US" sz="1100" dirty="0">
                <a:solidFill>
                  <a:srgbClr val="90A4AE"/>
                </a:solidFill>
                <a:latin typeface="Arial" pitchFamily="34" charset="0"/>
                <a:ea typeface="Arial" pitchFamily="34" charset="-122"/>
                <a:cs typeface="Arial" pitchFamily="34" charset="-120"/>
              </a:rPr>
              <a:t>Medicare client for 3 years. Smart. Analytical. Skeptical.</a:t>
            </a:r>
            <a:endParaRPr lang="en-US" sz="1100" dirty="0"/>
          </a:p>
        </p:txBody>
      </p:sp>
      <p:sp>
        <p:nvSpPr>
          <p:cNvPr id="10" name="Shape 8"/>
          <p:cNvSpPr/>
          <p:nvPr/>
        </p:nvSpPr>
        <p:spPr>
          <a:xfrm>
            <a:off x="457200" y="2606040"/>
            <a:ext cx="8229600" cy="219456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11" name="Shape 9"/>
          <p:cNvSpPr/>
          <p:nvPr/>
        </p:nvSpPr>
        <p:spPr>
          <a:xfrm>
            <a:off x="457200" y="2606040"/>
            <a:ext cx="73152" cy="2194560"/>
          </a:xfrm>
          <a:prstGeom prst="rect">
            <a:avLst/>
          </a:prstGeom>
          <a:solidFill>
            <a:srgbClr val="00897B"/>
          </a:solidFill>
          <a:ln/>
        </p:spPr>
        <p:txBody>
          <a:bodyPr/>
          <a:lstStyle/>
          <a:p>
            <a:endParaRPr lang="en-US"/>
          </a:p>
        </p:txBody>
      </p:sp>
      <p:sp>
        <p:nvSpPr>
          <p:cNvPr id="12" name="Text 10"/>
          <p:cNvSpPr/>
          <p:nvPr/>
        </p:nvSpPr>
        <p:spPr>
          <a:xfrm>
            <a:off x="777240" y="2697480"/>
            <a:ext cx="3657600" cy="274320"/>
          </a:xfrm>
          <a:prstGeom prst="rect">
            <a:avLst/>
          </a:prstGeom>
          <a:noFill/>
          <a:ln/>
        </p:spPr>
        <p:txBody>
          <a:bodyPr wrap="square" rtlCol="0" anchor="ctr"/>
          <a:lstStyle/>
          <a:p>
            <a:pPr marL="0" indent="0" algn="l">
              <a:buNone/>
            </a:pPr>
            <a:r>
              <a:rPr lang="en-US" sz="1100" b="1" kern="0" spc="200" dirty="0">
                <a:solidFill>
                  <a:srgbClr val="00897B"/>
                </a:solidFill>
                <a:latin typeface="Arial" pitchFamily="34" charset="0"/>
                <a:ea typeface="Arial" pitchFamily="34" charset="-122"/>
                <a:cs typeface="Arial" pitchFamily="34" charset="-120"/>
              </a:rPr>
              <a:t>VOLUNTEER PROMPT</a:t>
            </a:r>
            <a:endParaRPr lang="en-US" sz="1100" dirty="0"/>
          </a:p>
        </p:txBody>
      </p:sp>
      <p:sp>
        <p:nvSpPr>
          <p:cNvPr id="14" name="Text 12"/>
          <p:cNvSpPr/>
          <p:nvPr/>
        </p:nvSpPr>
        <p:spPr>
          <a:xfrm>
            <a:off x="777240" y="3017520"/>
            <a:ext cx="7589520" cy="1645920"/>
          </a:xfrm>
          <a:prstGeom prst="rect">
            <a:avLst/>
          </a:prstGeom>
          <a:noFill/>
          <a:ln/>
        </p:spPr>
        <p:txBody>
          <a:bodyPr wrap="square" rtlCol="0" anchor="t"/>
          <a:lstStyle/>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When your agent says they’ve “expanded,” you don’t buy it. Push back:</a:t>
            </a:r>
            <a:endParaRPr lang="en-US" sz="1300" dirty="0"/>
          </a:p>
          <a:p>
            <a:pPr marL="0" indent="0">
              <a:lnSpc>
                <a:spcPct val="125000"/>
              </a:lnSpc>
              <a:spcAft>
                <a:spcPts val="400"/>
              </a:spcAft>
              <a:buNone/>
            </a:pPr>
            <a:r>
              <a:rPr lang="en-US" sz="1400" b="1" i="1" dirty="0">
                <a:solidFill>
                  <a:srgbClr val="E65100"/>
                </a:solidFill>
                <a:latin typeface="Arial" pitchFamily="34" charset="0"/>
                <a:ea typeface="Arial" pitchFamily="34" charset="-122"/>
                <a:cs typeface="Arial" pitchFamily="34" charset="-120"/>
              </a:rPr>
              <a:t>“You’ve been my Medicare agent for 3 years and never mentioned this. Why now?”</a:t>
            </a:r>
            <a:endParaRPr lang="en-US" sz="1300" dirty="0"/>
          </a:p>
          <a:p>
            <a:pPr marL="0" indent="0">
              <a:lnSpc>
                <a:spcPct val="125000"/>
              </a:lnSpc>
              <a:spcAft>
                <a:spcPts val="400"/>
              </a:spcAft>
              <a:buNone/>
            </a:pPr>
            <a:r>
              <a:rPr lang="en-US" sz="1400" b="1" i="1" dirty="0">
                <a:solidFill>
                  <a:srgbClr val="E65100"/>
                </a:solidFill>
                <a:latin typeface="Arial" pitchFamily="34" charset="0"/>
                <a:ea typeface="Arial" pitchFamily="34" charset="-122"/>
                <a:cs typeface="Arial" pitchFamily="34" charset="-120"/>
              </a:rPr>
              <a:t>“What’s in this for you? Is this some kind of upsell?”</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If the agent is transparent and honest, you’ll respect that.</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If they dodge your questions or get defensive, you’re out.</a:t>
            </a:r>
            <a:endParaRPr lang="en-US" sz="1300" dirty="0"/>
          </a:p>
        </p:txBody>
      </p:sp>
      <p:sp>
        <p:nvSpPr>
          <p:cNvPr id="15" name="Shape 13"/>
          <p:cNvSpPr/>
          <p:nvPr/>
        </p:nvSpPr>
        <p:spPr>
          <a:xfrm>
            <a:off x="0" y="4594860"/>
            <a:ext cx="9144000" cy="548640"/>
          </a:xfrm>
          <a:prstGeom prst="rect">
            <a:avLst/>
          </a:prstGeom>
          <a:solidFill>
            <a:srgbClr val="1B3A5C"/>
          </a:solidFill>
          <a:ln/>
        </p:spPr>
        <p:txBody>
          <a:bodyPr/>
          <a:lstStyle/>
          <a:p>
            <a:endParaRPr lang="en-US"/>
          </a:p>
        </p:txBody>
      </p:sp>
      <p:sp>
        <p:nvSpPr>
          <p:cNvPr id="16" name="Text 14"/>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AMP Medicare Planning Bootcamp  |  Powered by Aegis Financial</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3A5C"/>
          </a:solidFill>
          <a:ln/>
        </p:spPr>
        <p:txBody>
          <a:bodyPr/>
          <a:lstStyle/>
          <a:p>
            <a:endParaRPr lang="en-US"/>
          </a:p>
        </p:txBody>
      </p:sp>
      <p:sp>
        <p:nvSpPr>
          <p:cNvPr id="3" name="Text 1"/>
          <p:cNvSpPr/>
          <p:nvPr/>
        </p:nvSpPr>
        <p:spPr>
          <a:xfrm>
            <a:off x="375781" y="91440"/>
            <a:ext cx="721499" cy="777240"/>
          </a:xfrm>
          <a:prstGeom prst="rect">
            <a:avLst/>
          </a:prstGeom>
          <a:noFill/>
          <a:ln/>
        </p:spPr>
        <p:txBody>
          <a:bodyPr wrap="square" rtlCol="0" anchor="ctr"/>
          <a:lstStyle/>
          <a:p>
            <a:pPr marL="0" indent="0" algn="ctr">
              <a:buNone/>
            </a:pPr>
            <a:r>
              <a:rPr lang="en-US" sz="2800" b="1" dirty="0">
                <a:solidFill>
                  <a:srgbClr val="00897B"/>
                </a:solidFill>
                <a:latin typeface="Arial Black" pitchFamily="34" charset="0"/>
                <a:ea typeface="Arial Black" pitchFamily="34" charset="-122"/>
                <a:cs typeface="Arial Black" pitchFamily="34" charset="-120"/>
              </a:rPr>
              <a:t>#5</a:t>
            </a:r>
            <a:endParaRPr lang="en-US" sz="2800" dirty="0"/>
          </a:p>
        </p:txBody>
      </p:sp>
      <p:sp>
        <p:nvSpPr>
          <p:cNvPr id="4" name="Text 2"/>
          <p:cNvSpPr/>
          <p:nvPr/>
        </p:nvSpPr>
        <p:spPr>
          <a:xfrm>
            <a:off x="1188720" y="91440"/>
            <a:ext cx="4572000" cy="274320"/>
          </a:xfrm>
          <a:prstGeom prst="rect">
            <a:avLst/>
          </a:prstGeom>
          <a:noFill/>
          <a:ln/>
        </p:spPr>
        <p:txBody>
          <a:bodyPr wrap="square" rtlCol="0" anchor="ctr"/>
          <a:lstStyle/>
          <a:p>
            <a:pPr marL="0" indent="0" algn="l">
              <a:buNone/>
            </a:pPr>
            <a:r>
              <a:rPr lang="en-US" sz="1000" kern="0" spc="200" dirty="0">
                <a:solidFill>
                  <a:srgbClr val="B0BEC5"/>
                </a:solidFill>
                <a:latin typeface="Arial" pitchFamily="34" charset="0"/>
                <a:ea typeface="Arial" pitchFamily="34" charset="-122"/>
                <a:cs typeface="Arial" pitchFamily="34" charset="-120"/>
              </a:rPr>
              <a:t>RECONNECT CALL — OBJECTION</a:t>
            </a:r>
            <a:endParaRPr lang="en-US" sz="1000" dirty="0"/>
          </a:p>
        </p:txBody>
      </p:sp>
      <p:sp>
        <p:nvSpPr>
          <p:cNvPr id="5" name="Text 3"/>
          <p:cNvSpPr/>
          <p:nvPr/>
        </p:nvSpPr>
        <p:spPr>
          <a:xfrm>
            <a:off x="1188720" y="347472"/>
            <a:ext cx="7498080" cy="548640"/>
          </a:xfrm>
          <a:prstGeom prst="rect">
            <a:avLst/>
          </a:prstGeom>
          <a:noFill/>
          <a:ln/>
        </p:spPr>
        <p:txBody>
          <a:bodyPr wrap="square" rtlCol="0" anchor="t"/>
          <a:lstStyle/>
          <a:p>
            <a:pPr marL="0" indent="0" algn="l">
              <a:buNone/>
            </a:pPr>
            <a:r>
              <a:rPr lang="en-US" sz="1900" b="1" dirty="0">
                <a:solidFill>
                  <a:srgbClr val="FFFFFF"/>
                </a:solidFill>
                <a:latin typeface="Arial Black" pitchFamily="34" charset="0"/>
                <a:ea typeface="Arial Black" pitchFamily="34" charset="-122"/>
                <a:cs typeface="Arial Black" pitchFamily="34" charset="-120"/>
              </a:rPr>
              <a:t>“I DON’T NEED LONG-TERM CARE INSURANCE”</a:t>
            </a:r>
            <a:endParaRPr lang="en-US" sz="1900" dirty="0"/>
          </a:p>
        </p:txBody>
      </p:sp>
      <p:sp>
        <p:nvSpPr>
          <p:cNvPr id="6" name="Shape 4"/>
          <p:cNvSpPr/>
          <p:nvPr/>
        </p:nvSpPr>
        <p:spPr>
          <a:xfrm>
            <a:off x="457200" y="1234440"/>
            <a:ext cx="2926080" cy="118872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7" name="Text 5"/>
          <p:cNvSpPr/>
          <p:nvPr/>
        </p:nvSpPr>
        <p:spPr>
          <a:xfrm>
            <a:off x="685800" y="1325880"/>
            <a:ext cx="2468880" cy="320040"/>
          </a:xfrm>
          <a:prstGeom prst="rect">
            <a:avLst/>
          </a:prstGeom>
          <a:noFill/>
          <a:ln/>
        </p:spPr>
        <p:txBody>
          <a:bodyPr wrap="square" rtlCol="0" anchor="ctr"/>
          <a:lstStyle/>
          <a:p>
            <a:pPr marL="0" indent="0" algn="l">
              <a:buNone/>
            </a:pPr>
            <a:r>
              <a:rPr lang="en-US" sz="1000" b="1" kern="0" spc="200" dirty="0">
                <a:solidFill>
                  <a:srgbClr val="00897B"/>
                </a:solidFill>
                <a:latin typeface="Arial" pitchFamily="34" charset="0"/>
                <a:ea typeface="Arial" pitchFamily="34" charset="-122"/>
                <a:cs typeface="Arial" pitchFamily="34" charset="-120"/>
              </a:rPr>
              <a:t>THE CLIENT</a:t>
            </a:r>
            <a:endParaRPr lang="en-US" sz="1000" dirty="0"/>
          </a:p>
        </p:txBody>
      </p:sp>
      <p:sp>
        <p:nvSpPr>
          <p:cNvPr id="8" name="Text 6"/>
          <p:cNvSpPr/>
          <p:nvPr/>
        </p:nvSpPr>
        <p:spPr>
          <a:xfrm>
            <a:off x="685800" y="1600200"/>
            <a:ext cx="2468880" cy="320040"/>
          </a:xfrm>
          <a:prstGeom prst="rect">
            <a:avLst/>
          </a:prstGeom>
          <a:noFill/>
          <a:ln/>
        </p:spPr>
        <p:txBody>
          <a:bodyPr wrap="square" rtlCol="0" anchor="ctr"/>
          <a:lstStyle/>
          <a:p>
            <a:pPr marL="0" indent="0" algn="l">
              <a:buNone/>
            </a:pPr>
            <a:r>
              <a:rPr lang="en-US" sz="1600" b="1" dirty="0">
                <a:solidFill>
                  <a:srgbClr val="1A1A2E"/>
                </a:solidFill>
                <a:latin typeface="Arial Black" pitchFamily="34" charset="0"/>
                <a:ea typeface="Arial Black" pitchFamily="34" charset="-122"/>
                <a:cs typeface="Arial Black" pitchFamily="34" charset="-120"/>
              </a:rPr>
              <a:t>Diane, age 71</a:t>
            </a:r>
            <a:endParaRPr lang="en-US" sz="1600" dirty="0"/>
          </a:p>
        </p:txBody>
      </p:sp>
      <p:sp>
        <p:nvSpPr>
          <p:cNvPr id="9" name="Text 7"/>
          <p:cNvSpPr/>
          <p:nvPr/>
        </p:nvSpPr>
        <p:spPr>
          <a:xfrm>
            <a:off x="685800" y="1920240"/>
            <a:ext cx="2468880" cy="411480"/>
          </a:xfrm>
          <a:prstGeom prst="rect">
            <a:avLst/>
          </a:prstGeom>
          <a:noFill/>
          <a:ln/>
        </p:spPr>
        <p:txBody>
          <a:bodyPr wrap="square" rtlCol="0" anchor="ctr"/>
          <a:lstStyle/>
          <a:p>
            <a:pPr marL="0" indent="0" algn="l">
              <a:lnSpc>
                <a:spcPct val="120000"/>
              </a:lnSpc>
              <a:buNone/>
            </a:pPr>
            <a:r>
              <a:rPr lang="en-US" sz="1100" dirty="0">
                <a:solidFill>
                  <a:srgbClr val="90A4AE"/>
                </a:solidFill>
                <a:latin typeface="Arial" pitchFamily="34" charset="0"/>
                <a:ea typeface="Arial" pitchFamily="34" charset="-122"/>
                <a:cs typeface="Arial" pitchFamily="34" charset="-120"/>
              </a:rPr>
              <a:t>Medicare client for 3 years. Looked at LTC before and hated it.</a:t>
            </a:r>
            <a:endParaRPr lang="en-US" sz="1100" dirty="0"/>
          </a:p>
        </p:txBody>
      </p:sp>
      <p:sp>
        <p:nvSpPr>
          <p:cNvPr id="10" name="Shape 8"/>
          <p:cNvSpPr/>
          <p:nvPr/>
        </p:nvSpPr>
        <p:spPr>
          <a:xfrm>
            <a:off x="457200" y="2606040"/>
            <a:ext cx="8229600" cy="219456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11" name="Shape 9"/>
          <p:cNvSpPr/>
          <p:nvPr/>
        </p:nvSpPr>
        <p:spPr>
          <a:xfrm>
            <a:off x="457200" y="2606040"/>
            <a:ext cx="73152" cy="2194560"/>
          </a:xfrm>
          <a:prstGeom prst="rect">
            <a:avLst/>
          </a:prstGeom>
          <a:solidFill>
            <a:srgbClr val="00897B"/>
          </a:solidFill>
          <a:ln/>
        </p:spPr>
        <p:txBody>
          <a:bodyPr/>
          <a:lstStyle/>
          <a:p>
            <a:endParaRPr lang="en-US"/>
          </a:p>
        </p:txBody>
      </p:sp>
      <p:sp>
        <p:nvSpPr>
          <p:cNvPr id="12" name="Text 10"/>
          <p:cNvSpPr/>
          <p:nvPr/>
        </p:nvSpPr>
        <p:spPr>
          <a:xfrm>
            <a:off x="777240" y="2697480"/>
            <a:ext cx="3657600" cy="274320"/>
          </a:xfrm>
          <a:prstGeom prst="rect">
            <a:avLst/>
          </a:prstGeom>
          <a:noFill/>
          <a:ln/>
        </p:spPr>
        <p:txBody>
          <a:bodyPr wrap="square" rtlCol="0" anchor="ctr"/>
          <a:lstStyle/>
          <a:p>
            <a:pPr marL="0" indent="0" algn="l">
              <a:buNone/>
            </a:pPr>
            <a:r>
              <a:rPr lang="en-US" sz="1100" b="1" kern="0" spc="200" dirty="0">
                <a:solidFill>
                  <a:srgbClr val="00897B"/>
                </a:solidFill>
                <a:latin typeface="Arial" pitchFamily="34" charset="0"/>
                <a:ea typeface="Arial" pitchFamily="34" charset="-122"/>
                <a:cs typeface="Arial" pitchFamily="34" charset="-120"/>
              </a:rPr>
              <a:t>VOLUNTEER PROMPT</a:t>
            </a:r>
            <a:endParaRPr lang="en-US" sz="1100" dirty="0"/>
          </a:p>
        </p:txBody>
      </p:sp>
      <p:sp>
        <p:nvSpPr>
          <p:cNvPr id="14" name="Text 12"/>
          <p:cNvSpPr/>
          <p:nvPr/>
        </p:nvSpPr>
        <p:spPr>
          <a:xfrm>
            <a:off x="777240" y="3017520"/>
            <a:ext cx="7589520" cy="1645920"/>
          </a:xfrm>
          <a:prstGeom prst="rect">
            <a:avLst/>
          </a:prstGeom>
          <a:noFill/>
          <a:ln/>
        </p:spPr>
        <p:txBody>
          <a:bodyPr wrap="square" rtlCol="0" anchor="t"/>
          <a:lstStyle/>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The moment you hear “long-term care,” shut it down:</a:t>
            </a:r>
            <a:endParaRPr lang="en-US" sz="1300" dirty="0"/>
          </a:p>
          <a:p>
            <a:pPr marL="0" indent="0">
              <a:lnSpc>
                <a:spcPct val="125000"/>
              </a:lnSpc>
              <a:spcAft>
                <a:spcPts val="400"/>
              </a:spcAft>
              <a:buNone/>
            </a:pPr>
            <a:r>
              <a:rPr lang="en-US" sz="1400" b="1" i="1" dirty="0">
                <a:solidFill>
                  <a:srgbClr val="E65100"/>
                </a:solidFill>
                <a:latin typeface="Arial" pitchFamily="34" charset="0"/>
                <a:ea typeface="Arial" pitchFamily="34" charset="-122"/>
                <a:cs typeface="Arial" pitchFamily="34" charset="-120"/>
              </a:rPr>
              <a:t>“Oh no. I looked into that years ago. Way too expensive. Use-it-or-lose-it. No thanks.”</a:t>
            </a:r>
            <a:endParaRPr lang="en-US" sz="1300" dirty="0"/>
          </a:p>
          <a:p>
            <a:pPr marL="0" indent="0">
              <a:lnSpc>
                <a:spcPct val="125000"/>
              </a:lnSpc>
              <a:spcAft>
                <a:spcPts val="400"/>
              </a:spcAft>
              <a:buNone/>
            </a:pPr>
            <a:r>
              <a:rPr lang="en-US" sz="1400" b="1" i="1" dirty="0">
                <a:solidFill>
                  <a:srgbClr val="E65100"/>
                </a:solidFill>
                <a:latin typeface="Arial" pitchFamily="34" charset="0"/>
                <a:ea typeface="Arial" pitchFamily="34" charset="-122"/>
                <a:cs typeface="Arial" pitchFamily="34" charset="-120"/>
              </a:rPr>
              <a:t>“Besides, I’m healthy. And my kids will take care of me if I ever need anything.”</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If the agent can show you this is NOT traditional LTC insurance, you’ll crack the door open.</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But if it sounds like the same old pitch, you’re done.</a:t>
            </a:r>
            <a:endParaRPr lang="en-US" sz="1300" dirty="0"/>
          </a:p>
        </p:txBody>
      </p:sp>
      <p:sp>
        <p:nvSpPr>
          <p:cNvPr id="15" name="Shape 13"/>
          <p:cNvSpPr/>
          <p:nvPr/>
        </p:nvSpPr>
        <p:spPr>
          <a:xfrm>
            <a:off x="0" y="4594860"/>
            <a:ext cx="9144000" cy="548640"/>
          </a:xfrm>
          <a:prstGeom prst="rect">
            <a:avLst/>
          </a:prstGeom>
          <a:solidFill>
            <a:srgbClr val="1B3A5C"/>
          </a:solidFill>
          <a:ln/>
        </p:spPr>
        <p:txBody>
          <a:bodyPr/>
          <a:lstStyle/>
          <a:p>
            <a:endParaRPr lang="en-US"/>
          </a:p>
        </p:txBody>
      </p:sp>
      <p:sp>
        <p:nvSpPr>
          <p:cNvPr id="16" name="Text 14"/>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AMP Medicare Planning Bootcamp  |  Powered by Aegis Financial</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3A5C"/>
          </a:solidFill>
          <a:ln/>
        </p:spPr>
        <p:txBody>
          <a:bodyPr/>
          <a:lstStyle/>
          <a:p>
            <a:endParaRPr lang="en-US"/>
          </a:p>
        </p:txBody>
      </p:sp>
      <p:sp>
        <p:nvSpPr>
          <p:cNvPr id="3" name="Text 1"/>
          <p:cNvSpPr/>
          <p:nvPr/>
        </p:nvSpPr>
        <p:spPr>
          <a:xfrm>
            <a:off x="388307" y="91440"/>
            <a:ext cx="708973" cy="777240"/>
          </a:xfrm>
          <a:prstGeom prst="rect">
            <a:avLst/>
          </a:prstGeom>
          <a:noFill/>
          <a:ln/>
        </p:spPr>
        <p:txBody>
          <a:bodyPr wrap="square" rtlCol="0" anchor="ctr"/>
          <a:lstStyle/>
          <a:p>
            <a:pPr marL="0" indent="0" algn="ctr">
              <a:buNone/>
            </a:pPr>
            <a:r>
              <a:rPr lang="en-US" sz="2800" b="1" dirty="0">
                <a:solidFill>
                  <a:srgbClr val="00897B"/>
                </a:solidFill>
                <a:latin typeface="Arial Black" pitchFamily="34" charset="0"/>
                <a:ea typeface="Arial Black" pitchFamily="34" charset="-122"/>
                <a:cs typeface="Arial Black" pitchFamily="34" charset="-120"/>
              </a:rPr>
              <a:t>#6</a:t>
            </a:r>
            <a:endParaRPr lang="en-US" sz="2800" dirty="0"/>
          </a:p>
        </p:txBody>
      </p:sp>
      <p:sp>
        <p:nvSpPr>
          <p:cNvPr id="4" name="Text 2"/>
          <p:cNvSpPr/>
          <p:nvPr/>
        </p:nvSpPr>
        <p:spPr>
          <a:xfrm>
            <a:off x="1188720" y="91440"/>
            <a:ext cx="4572000" cy="274320"/>
          </a:xfrm>
          <a:prstGeom prst="rect">
            <a:avLst/>
          </a:prstGeom>
          <a:noFill/>
          <a:ln/>
        </p:spPr>
        <p:txBody>
          <a:bodyPr wrap="square" rtlCol="0" anchor="ctr"/>
          <a:lstStyle/>
          <a:p>
            <a:pPr marL="0" indent="0" algn="l">
              <a:buNone/>
            </a:pPr>
            <a:r>
              <a:rPr lang="en-US" sz="1000" kern="0" spc="200" dirty="0">
                <a:solidFill>
                  <a:srgbClr val="B0BEC5"/>
                </a:solidFill>
                <a:latin typeface="Arial" pitchFamily="34" charset="0"/>
                <a:ea typeface="Arial" pitchFamily="34" charset="-122"/>
                <a:cs typeface="Arial" pitchFamily="34" charset="-120"/>
              </a:rPr>
              <a:t>RECONNECT CALL — OBJECTION</a:t>
            </a:r>
            <a:endParaRPr lang="en-US" sz="1000" dirty="0"/>
          </a:p>
        </p:txBody>
      </p:sp>
      <p:sp>
        <p:nvSpPr>
          <p:cNvPr id="5" name="Text 3"/>
          <p:cNvSpPr/>
          <p:nvPr/>
        </p:nvSpPr>
        <p:spPr>
          <a:xfrm>
            <a:off x="1188720" y="347472"/>
            <a:ext cx="7498080" cy="548640"/>
          </a:xfrm>
          <a:prstGeom prst="rect">
            <a:avLst/>
          </a:prstGeom>
          <a:noFill/>
          <a:ln/>
        </p:spPr>
        <p:txBody>
          <a:bodyPr wrap="square" rtlCol="0" anchor="t"/>
          <a:lstStyle/>
          <a:p>
            <a:pPr marL="0" indent="0" algn="l">
              <a:buNone/>
            </a:pPr>
            <a:r>
              <a:rPr lang="en-US" sz="1900" b="1" dirty="0">
                <a:solidFill>
                  <a:srgbClr val="FFFFFF"/>
                </a:solidFill>
                <a:latin typeface="Arial Black" pitchFamily="34" charset="0"/>
                <a:ea typeface="Arial Black" pitchFamily="34" charset="-122"/>
                <a:cs typeface="Arial Black" pitchFamily="34" charset="-120"/>
              </a:rPr>
              <a:t>THE RUSHED CLIENT</a:t>
            </a:r>
            <a:endParaRPr lang="en-US" sz="1900" dirty="0"/>
          </a:p>
        </p:txBody>
      </p:sp>
      <p:sp>
        <p:nvSpPr>
          <p:cNvPr id="6" name="Shape 4"/>
          <p:cNvSpPr/>
          <p:nvPr/>
        </p:nvSpPr>
        <p:spPr>
          <a:xfrm>
            <a:off x="457200" y="1234440"/>
            <a:ext cx="2926080" cy="118872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7" name="Text 5"/>
          <p:cNvSpPr/>
          <p:nvPr/>
        </p:nvSpPr>
        <p:spPr>
          <a:xfrm>
            <a:off x="685800" y="1325880"/>
            <a:ext cx="2468880" cy="320040"/>
          </a:xfrm>
          <a:prstGeom prst="rect">
            <a:avLst/>
          </a:prstGeom>
          <a:noFill/>
          <a:ln/>
        </p:spPr>
        <p:txBody>
          <a:bodyPr wrap="square" rtlCol="0" anchor="ctr"/>
          <a:lstStyle/>
          <a:p>
            <a:pPr marL="0" indent="0" algn="l">
              <a:buNone/>
            </a:pPr>
            <a:r>
              <a:rPr lang="en-US" sz="1000" b="1" kern="0" spc="200" dirty="0">
                <a:solidFill>
                  <a:srgbClr val="00897B"/>
                </a:solidFill>
                <a:latin typeface="Arial" pitchFamily="34" charset="0"/>
                <a:ea typeface="Arial" pitchFamily="34" charset="-122"/>
                <a:cs typeface="Arial" pitchFamily="34" charset="-120"/>
              </a:rPr>
              <a:t>THE CLIENT</a:t>
            </a:r>
            <a:endParaRPr lang="en-US" sz="1000" dirty="0"/>
          </a:p>
        </p:txBody>
      </p:sp>
      <p:sp>
        <p:nvSpPr>
          <p:cNvPr id="8" name="Text 6"/>
          <p:cNvSpPr/>
          <p:nvPr/>
        </p:nvSpPr>
        <p:spPr>
          <a:xfrm>
            <a:off x="685800" y="1600200"/>
            <a:ext cx="2468880" cy="320040"/>
          </a:xfrm>
          <a:prstGeom prst="rect">
            <a:avLst/>
          </a:prstGeom>
          <a:noFill/>
          <a:ln/>
        </p:spPr>
        <p:txBody>
          <a:bodyPr wrap="square" rtlCol="0" anchor="ctr"/>
          <a:lstStyle/>
          <a:p>
            <a:pPr marL="0" indent="0" algn="l">
              <a:buNone/>
            </a:pPr>
            <a:r>
              <a:rPr lang="en-US" sz="1600" b="1" dirty="0">
                <a:solidFill>
                  <a:srgbClr val="1A1A2E"/>
                </a:solidFill>
                <a:latin typeface="Arial Black" pitchFamily="34" charset="0"/>
                <a:ea typeface="Arial Black" pitchFamily="34" charset="-122"/>
                <a:cs typeface="Arial Black" pitchFamily="34" charset="-120"/>
              </a:rPr>
              <a:t>Tom, age 67</a:t>
            </a:r>
            <a:endParaRPr lang="en-US" sz="1600" dirty="0"/>
          </a:p>
        </p:txBody>
      </p:sp>
      <p:sp>
        <p:nvSpPr>
          <p:cNvPr id="9" name="Text 7"/>
          <p:cNvSpPr/>
          <p:nvPr/>
        </p:nvSpPr>
        <p:spPr>
          <a:xfrm>
            <a:off x="685800" y="1920240"/>
            <a:ext cx="2468880" cy="411480"/>
          </a:xfrm>
          <a:prstGeom prst="rect">
            <a:avLst/>
          </a:prstGeom>
          <a:noFill/>
          <a:ln/>
        </p:spPr>
        <p:txBody>
          <a:bodyPr wrap="square" rtlCol="0" anchor="ctr"/>
          <a:lstStyle/>
          <a:p>
            <a:pPr marL="0" indent="0" algn="l">
              <a:lnSpc>
                <a:spcPct val="120000"/>
              </a:lnSpc>
              <a:buNone/>
            </a:pPr>
            <a:r>
              <a:rPr lang="en-US" sz="1100" dirty="0">
                <a:solidFill>
                  <a:srgbClr val="90A4AE"/>
                </a:solidFill>
                <a:latin typeface="Arial" pitchFamily="34" charset="0"/>
                <a:ea typeface="Arial" pitchFamily="34" charset="-122"/>
                <a:cs typeface="Arial" pitchFamily="34" charset="-120"/>
              </a:rPr>
              <a:t>New client (1 year). Just answered the phone. Running out the door.</a:t>
            </a:r>
            <a:endParaRPr lang="en-US" sz="1100" dirty="0"/>
          </a:p>
        </p:txBody>
      </p:sp>
      <p:sp>
        <p:nvSpPr>
          <p:cNvPr id="10" name="Shape 8"/>
          <p:cNvSpPr/>
          <p:nvPr/>
        </p:nvSpPr>
        <p:spPr>
          <a:xfrm>
            <a:off x="457200" y="2606040"/>
            <a:ext cx="8229600" cy="2194560"/>
          </a:xfrm>
          <a:prstGeom prst="rect">
            <a:avLst/>
          </a:prstGeom>
          <a:solidFill>
            <a:srgbClr val="FFFFFF"/>
          </a:solidFill>
          <a:ln/>
          <a:effectLst>
            <a:outerShdw blurRad="101600" dist="38100" dir="8100000" algn="bl" rotWithShape="0">
              <a:srgbClr val="000000">
                <a:alpha val="20000"/>
              </a:srgbClr>
            </a:outerShdw>
          </a:effectLst>
        </p:spPr>
        <p:txBody>
          <a:bodyPr/>
          <a:lstStyle/>
          <a:p>
            <a:endParaRPr lang="en-US"/>
          </a:p>
        </p:txBody>
      </p:sp>
      <p:sp>
        <p:nvSpPr>
          <p:cNvPr id="11" name="Shape 9"/>
          <p:cNvSpPr/>
          <p:nvPr/>
        </p:nvSpPr>
        <p:spPr>
          <a:xfrm>
            <a:off x="457200" y="2606040"/>
            <a:ext cx="73152" cy="2194560"/>
          </a:xfrm>
          <a:prstGeom prst="rect">
            <a:avLst/>
          </a:prstGeom>
          <a:solidFill>
            <a:srgbClr val="00897B"/>
          </a:solidFill>
          <a:ln/>
        </p:spPr>
        <p:txBody>
          <a:bodyPr/>
          <a:lstStyle/>
          <a:p>
            <a:endParaRPr lang="en-US"/>
          </a:p>
        </p:txBody>
      </p:sp>
      <p:sp>
        <p:nvSpPr>
          <p:cNvPr id="12" name="Text 10"/>
          <p:cNvSpPr/>
          <p:nvPr/>
        </p:nvSpPr>
        <p:spPr>
          <a:xfrm>
            <a:off x="777240" y="2697480"/>
            <a:ext cx="3657600" cy="274320"/>
          </a:xfrm>
          <a:prstGeom prst="rect">
            <a:avLst/>
          </a:prstGeom>
          <a:noFill/>
          <a:ln/>
        </p:spPr>
        <p:txBody>
          <a:bodyPr wrap="square" rtlCol="0" anchor="ctr"/>
          <a:lstStyle/>
          <a:p>
            <a:pPr marL="0" indent="0" algn="l">
              <a:buNone/>
            </a:pPr>
            <a:r>
              <a:rPr lang="en-US" sz="1100" b="1" kern="0" spc="200" dirty="0">
                <a:solidFill>
                  <a:srgbClr val="00897B"/>
                </a:solidFill>
                <a:latin typeface="Arial" pitchFamily="34" charset="0"/>
                <a:ea typeface="Arial" pitchFamily="34" charset="-122"/>
                <a:cs typeface="Arial" pitchFamily="34" charset="-120"/>
              </a:rPr>
              <a:t>VOLUNTEER PROMPT</a:t>
            </a:r>
            <a:endParaRPr lang="en-US" sz="1100" dirty="0"/>
          </a:p>
        </p:txBody>
      </p:sp>
      <p:sp>
        <p:nvSpPr>
          <p:cNvPr id="14" name="Text 12"/>
          <p:cNvSpPr/>
          <p:nvPr/>
        </p:nvSpPr>
        <p:spPr>
          <a:xfrm>
            <a:off x="777240" y="3017520"/>
            <a:ext cx="7589520" cy="1645920"/>
          </a:xfrm>
          <a:prstGeom prst="rect">
            <a:avLst/>
          </a:prstGeom>
          <a:noFill/>
          <a:ln/>
        </p:spPr>
        <p:txBody>
          <a:bodyPr wrap="square" rtlCol="0" anchor="t"/>
          <a:lstStyle/>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You’re in a hurry. Grandkids are at the house. You’re about to leave.</a:t>
            </a:r>
            <a:endParaRPr lang="en-US" sz="1300" dirty="0"/>
          </a:p>
          <a:p>
            <a:pPr marL="0" indent="0">
              <a:lnSpc>
                <a:spcPct val="125000"/>
              </a:lnSpc>
              <a:spcAft>
                <a:spcPts val="400"/>
              </a:spcAft>
              <a:buNone/>
            </a:pPr>
            <a:r>
              <a:rPr lang="en-US" sz="1400" b="1" i="1" dirty="0">
                <a:solidFill>
                  <a:srgbClr val="E65100"/>
                </a:solidFill>
                <a:latin typeface="Arial" pitchFamily="34" charset="0"/>
                <a:ea typeface="Arial" pitchFamily="34" charset="-122"/>
                <a:cs typeface="Arial" pitchFamily="34" charset="-120"/>
              </a:rPr>
              <a:t>“Hey, yeah, listen — I’m actually on my way out. Can you make it quick?”</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Every 15 seconds, remind them: “I really gotta go.”</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If they can hook you with ONE compelling sentence, you’ll agree to schedule a time later.</a:t>
            </a:r>
            <a:endParaRPr lang="en-US" sz="1300" dirty="0"/>
          </a:p>
          <a:p>
            <a:pPr marL="342900" indent="-342900">
              <a:lnSpc>
                <a:spcPct val="125000"/>
              </a:lnSpc>
              <a:spcAft>
                <a:spcPts val="400"/>
              </a:spcAft>
              <a:buSzPct val="100000"/>
              <a:buChar char="•"/>
            </a:pPr>
            <a:r>
              <a:rPr lang="en-US" sz="1300" dirty="0">
                <a:solidFill>
                  <a:srgbClr val="1A1A2E"/>
                </a:solidFill>
                <a:latin typeface="Arial" pitchFamily="34" charset="0"/>
                <a:ea typeface="Arial" pitchFamily="34" charset="-122"/>
                <a:cs typeface="Arial" pitchFamily="34" charset="-120"/>
              </a:rPr>
              <a:t>But they need to be sharp. You don’t have time for a long pitch.</a:t>
            </a:r>
            <a:endParaRPr lang="en-US" sz="1300" dirty="0"/>
          </a:p>
        </p:txBody>
      </p:sp>
      <p:sp>
        <p:nvSpPr>
          <p:cNvPr id="15" name="Shape 13"/>
          <p:cNvSpPr/>
          <p:nvPr/>
        </p:nvSpPr>
        <p:spPr>
          <a:xfrm>
            <a:off x="0" y="4594860"/>
            <a:ext cx="9144000" cy="548640"/>
          </a:xfrm>
          <a:prstGeom prst="rect">
            <a:avLst/>
          </a:prstGeom>
          <a:solidFill>
            <a:srgbClr val="1B3A5C"/>
          </a:solidFill>
          <a:ln/>
        </p:spPr>
        <p:txBody>
          <a:bodyPr/>
          <a:lstStyle/>
          <a:p>
            <a:endParaRPr lang="en-US"/>
          </a:p>
        </p:txBody>
      </p:sp>
      <p:sp>
        <p:nvSpPr>
          <p:cNvPr id="16" name="Text 14"/>
          <p:cNvSpPr/>
          <p:nvPr/>
        </p:nvSpPr>
        <p:spPr>
          <a:xfrm>
            <a:off x="457200" y="4617720"/>
            <a:ext cx="8229600" cy="502920"/>
          </a:xfrm>
          <a:prstGeom prst="rect">
            <a:avLst/>
          </a:prstGeom>
          <a:noFill/>
          <a:ln/>
        </p:spPr>
        <p:txBody>
          <a:bodyPr wrap="square" rtlCol="0" anchor="ctr"/>
          <a:lstStyle/>
          <a:p>
            <a:pPr marL="0" indent="0" algn="ctr">
              <a:buNone/>
            </a:pPr>
            <a:r>
              <a:rPr lang="en-US" sz="1000" dirty="0">
                <a:solidFill>
                  <a:srgbClr val="90A4AE"/>
                </a:solidFill>
                <a:latin typeface="Arial" pitchFamily="34" charset="0"/>
                <a:ea typeface="Arial" pitchFamily="34" charset="-122"/>
                <a:cs typeface="Arial" pitchFamily="34" charset="-120"/>
              </a:rPr>
              <a:t>AMP Medicare Planning Bootcamp  |  Powered by Aegis Financial</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B3A5C"/>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897B"/>
          </a:solidFill>
          <a:ln/>
        </p:spPr>
        <p:txBody>
          <a:bodyPr/>
          <a:lstStyle/>
          <a:p>
            <a:endParaRPr lang="en-US"/>
          </a:p>
        </p:txBody>
      </p:sp>
      <p:sp>
        <p:nvSpPr>
          <p:cNvPr id="3" name="Text 1"/>
          <p:cNvSpPr/>
          <p:nvPr/>
        </p:nvSpPr>
        <p:spPr>
          <a:xfrm>
            <a:off x="731520" y="1280160"/>
            <a:ext cx="7680960" cy="548640"/>
          </a:xfrm>
          <a:prstGeom prst="rect">
            <a:avLst/>
          </a:prstGeom>
          <a:noFill/>
          <a:ln/>
        </p:spPr>
        <p:txBody>
          <a:bodyPr wrap="square" rtlCol="0" anchor="ctr"/>
          <a:lstStyle/>
          <a:p>
            <a:pPr marL="0" indent="0" algn="l">
              <a:buNone/>
            </a:pPr>
            <a:r>
              <a:rPr lang="en-US" sz="1800" b="1" kern="0" spc="400" dirty="0">
                <a:solidFill>
                  <a:srgbClr val="00897B"/>
                </a:solidFill>
                <a:latin typeface="Arial" pitchFamily="34" charset="0"/>
                <a:ea typeface="Arial" pitchFamily="34" charset="-122"/>
                <a:cs typeface="Arial" pitchFamily="34" charset="-120"/>
              </a:rPr>
              <a:t>PART 2</a:t>
            </a:r>
            <a:endParaRPr lang="en-US" sz="1800" dirty="0"/>
          </a:p>
        </p:txBody>
      </p:sp>
      <p:sp>
        <p:nvSpPr>
          <p:cNvPr id="4" name="Text 2"/>
          <p:cNvSpPr/>
          <p:nvPr/>
        </p:nvSpPr>
        <p:spPr>
          <a:xfrm>
            <a:off x="731520" y="1828800"/>
            <a:ext cx="7680960" cy="822960"/>
          </a:xfrm>
          <a:prstGeom prst="rect">
            <a:avLst/>
          </a:prstGeom>
          <a:noFill/>
          <a:ln/>
        </p:spPr>
        <p:txBody>
          <a:bodyPr wrap="square" rtlCol="0" anchor="ctr"/>
          <a:lstStyle/>
          <a:p>
            <a:pPr marL="0" indent="0" algn="l">
              <a:buNone/>
            </a:pPr>
            <a:r>
              <a:rPr lang="en-US" sz="4000" b="1" dirty="0">
                <a:solidFill>
                  <a:srgbClr val="FFFFFF"/>
                </a:solidFill>
                <a:latin typeface="Arial Black" pitchFamily="34" charset="0"/>
                <a:ea typeface="Arial Black" pitchFamily="34" charset="-122"/>
                <a:cs typeface="Arial Black" pitchFamily="34" charset="-120"/>
              </a:rPr>
              <a:t>THE FIRST MEETING</a:t>
            </a:r>
            <a:endParaRPr lang="en-US" sz="4000" dirty="0"/>
          </a:p>
        </p:txBody>
      </p:sp>
      <p:sp>
        <p:nvSpPr>
          <p:cNvPr id="5" name="Text 3"/>
          <p:cNvSpPr/>
          <p:nvPr/>
        </p:nvSpPr>
        <p:spPr>
          <a:xfrm>
            <a:off x="731520" y="2926080"/>
            <a:ext cx="6400800" cy="731520"/>
          </a:xfrm>
          <a:prstGeom prst="rect">
            <a:avLst/>
          </a:prstGeom>
          <a:noFill/>
          <a:ln/>
        </p:spPr>
        <p:txBody>
          <a:bodyPr wrap="square" rtlCol="0" anchor="ctr"/>
          <a:lstStyle/>
          <a:p>
            <a:pPr marL="0" indent="0" algn="l">
              <a:lnSpc>
                <a:spcPct val="140000"/>
              </a:lnSpc>
              <a:buNone/>
            </a:pPr>
            <a:r>
              <a:rPr lang="en-US" sz="1600" dirty="0">
                <a:solidFill>
                  <a:srgbClr val="B0BEC5"/>
                </a:solidFill>
                <a:latin typeface="Arial" pitchFamily="34" charset="0"/>
                <a:ea typeface="Arial" pitchFamily="34" charset="-122"/>
                <a:cs typeface="Arial" pitchFamily="34" charset="-120"/>
              </a:rPr>
              <a:t>4 scenarios covering the in-person appointment:</a:t>
            </a:r>
            <a:endParaRPr lang="en-US" sz="1600" dirty="0"/>
          </a:p>
          <a:p>
            <a:pPr marL="0" indent="0" algn="l">
              <a:lnSpc>
                <a:spcPct val="140000"/>
              </a:lnSpc>
              <a:buNone/>
            </a:pPr>
            <a:r>
              <a:rPr lang="en-US" sz="1600" dirty="0">
                <a:solidFill>
                  <a:srgbClr val="B0BEC5"/>
                </a:solidFill>
                <a:latin typeface="Arial" pitchFamily="34" charset="0"/>
                <a:ea typeface="Arial" pitchFamily="34" charset="-122"/>
                <a:cs typeface="Arial" pitchFamily="34" charset="-120"/>
              </a:rPr>
              <a:t>warm-up, transition, positioning, and the flip chart.</a:t>
            </a:r>
            <a:endParaRPr lang="en-US" sz="1600" dirty="0"/>
          </a:p>
        </p:txBody>
      </p:sp>
      <p:sp>
        <p:nvSpPr>
          <p:cNvPr id="6" name="Shape 4"/>
          <p:cNvSpPr/>
          <p:nvPr/>
        </p:nvSpPr>
        <p:spPr>
          <a:xfrm>
            <a:off x="0" y="4594860"/>
            <a:ext cx="9144000" cy="548640"/>
          </a:xfrm>
          <a:prstGeom prst="rect">
            <a:avLst/>
          </a:prstGeom>
          <a:solidFill>
            <a:srgbClr val="0F2440"/>
          </a:solidFill>
          <a:ln/>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TotalTime>
  <Words>5421</Words>
  <Application>Microsoft Office PowerPoint</Application>
  <PresentationFormat>On-screen Show (16:9)</PresentationFormat>
  <Paragraphs>343</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Arial Black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 Conference Role-Play Scenarios</dc:title>
  <dc:subject>PptxGenJS Presentation</dc:subject>
  <dc:creator>Coach Mike</dc:creator>
  <cp:lastModifiedBy>Rachel Shea</cp:lastModifiedBy>
  <cp:revision>3</cp:revision>
  <dcterms:created xsi:type="dcterms:W3CDTF">2026-02-17T15:28:50Z</dcterms:created>
  <dcterms:modified xsi:type="dcterms:W3CDTF">2026-03-06T15:53:11Z</dcterms:modified>
</cp:coreProperties>
</file>